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79" r:id="rId2"/>
    <p:sldMasterId id="2147483792" r:id="rId3"/>
  </p:sldMasterIdLst>
  <p:notesMasterIdLst>
    <p:notesMasterId r:id="rId48"/>
  </p:notesMasterIdLst>
  <p:handoutMasterIdLst>
    <p:handoutMasterId r:id="rId49"/>
  </p:handoutMasterIdLst>
  <p:sldIdLst>
    <p:sldId id="261" r:id="rId4"/>
    <p:sldId id="262" r:id="rId5"/>
    <p:sldId id="268" r:id="rId6"/>
    <p:sldId id="305" r:id="rId7"/>
    <p:sldId id="266" r:id="rId8"/>
    <p:sldId id="306" r:id="rId9"/>
    <p:sldId id="265" r:id="rId10"/>
    <p:sldId id="307" r:id="rId11"/>
    <p:sldId id="267" r:id="rId12"/>
    <p:sldId id="308" r:id="rId13"/>
    <p:sldId id="274" r:id="rId14"/>
    <p:sldId id="310" r:id="rId15"/>
    <p:sldId id="273" r:id="rId16"/>
    <p:sldId id="275" r:id="rId17"/>
    <p:sldId id="271" r:id="rId18"/>
    <p:sldId id="256" r:id="rId19"/>
    <p:sldId id="276" r:id="rId20"/>
    <p:sldId id="257" r:id="rId21"/>
    <p:sldId id="279" r:id="rId22"/>
    <p:sldId id="278" r:id="rId23"/>
    <p:sldId id="260" r:id="rId24"/>
    <p:sldId id="272" r:id="rId25"/>
    <p:sldId id="258" r:id="rId26"/>
    <p:sldId id="259" r:id="rId27"/>
    <p:sldId id="280" r:id="rId28"/>
    <p:sldId id="281" r:id="rId29"/>
    <p:sldId id="282" r:id="rId30"/>
    <p:sldId id="283" r:id="rId31"/>
    <p:sldId id="284" r:id="rId32"/>
    <p:sldId id="285" r:id="rId33"/>
    <p:sldId id="286" r:id="rId34"/>
    <p:sldId id="287" r:id="rId35"/>
    <p:sldId id="288" r:id="rId36"/>
    <p:sldId id="289" r:id="rId37"/>
    <p:sldId id="291" r:id="rId38"/>
    <p:sldId id="292" r:id="rId39"/>
    <p:sldId id="293" r:id="rId40"/>
    <p:sldId id="294" r:id="rId41"/>
    <p:sldId id="295" r:id="rId42"/>
    <p:sldId id="296" r:id="rId43"/>
    <p:sldId id="297" r:id="rId44"/>
    <p:sldId id="298" r:id="rId45"/>
    <p:sldId id="309" r:id="rId46"/>
    <p:sldId id="304" r:id="rId4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C3300"/>
    <a:srgbClr val="336699"/>
    <a:srgbClr val="0066FF"/>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7529" autoAdjust="0"/>
  </p:normalViewPr>
  <p:slideViewPr>
    <p:cSldViewPr>
      <p:cViewPr>
        <p:scale>
          <a:sx n="79" d="100"/>
          <a:sy n="79" d="100"/>
        </p:scale>
        <p:origin x="-1908" y="27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6FEFDB-D30B-482C-A7B0-E296F4662B94}" type="datetimeFigureOut">
              <a:rPr lang="en-US" smtClean="0"/>
              <a:pPr/>
              <a:t>10/20/2013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DE17664-4923-4950-8729-D96D8CE0D154}"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042E798-F7E7-4EFD-AE43-15EB81F5F027}" type="datetimeFigureOut">
              <a:rPr lang="en-US"/>
              <a:pPr>
                <a:defRPr/>
              </a:pPr>
              <a:t>10/20/2013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6E3D5F3-79B9-40FA-99FD-D13E648B04FF}"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7AEC086-A48C-4993-94A5-03157B3C8BEF}" type="slidenum">
              <a:rPr lang="en-US" altLang="en-US" smtClean="0"/>
              <a:pPr/>
              <a:t>1</a:t>
            </a:fld>
            <a:endParaRPr lang="en-US" alt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809D07-FAFC-4035-911E-7A74BA9DBE39}" type="slidenum">
              <a:rPr lang="en-US" altLang="en-US" smtClean="0"/>
              <a:pPr/>
              <a:t>11</a:t>
            </a:fld>
            <a:endParaRPr lang="en-US" alt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6E3D5F3-79B9-40FA-99FD-D13E648B04FF}" type="slidenum">
              <a:rPr lang="en-US" smtClean="0"/>
              <a:pPr>
                <a:defRPr/>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3FC043-82D1-47E8-BB20-0C12BF871EE6}" type="slidenum">
              <a:rPr lang="en-US" altLang="en-US" smtClean="0"/>
              <a:pPr/>
              <a:t>13</a:t>
            </a:fld>
            <a:endParaRPr lang="en-US" alt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094DE8-2E2E-4D38-A794-F0E49E0201D2}" type="slidenum">
              <a:rPr lang="en-US" altLang="en-US" smtClean="0"/>
              <a:pPr/>
              <a:t>14</a:t>
            </a:fld>
            <a:endParaRPr lang="en-US" alt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6E3D5F3-79B9-40FA-99FD-D13E648B04FF}" type="slidenum">
              <a:rPr lang="en-US" smtClean="0"/>
              <a:pPr>
                <a:defRPr/>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AA87104-C806-4159-BA11-09D35AE7F47C}" type="slidenum">
              <a:rPr lang="en-US" altLang="en-US" smtClean="0"/>
              <a:pPr/>
              <a:t>16</a:t>
            </a:fld>
            <a:endParaRPr lang="en-US" alt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6E3D5F3-79B9-40FA-99FD-D13E648B04FF}" type="slidenum">
              <a:rPr lang="en-US" smtClean="0"/>
              <a:pPr>
                <a:defRPr/>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738A87-B6BF-4080-8178-2ADB312453A2}" type="slidenum">
              <a:rPr lang="en-US" altLang="en-US" smtClean="0"/>
              <a:pPr/>
              <a:t>18</a:t>
            </a:fld>
            <a:endParaRPr lang="en-US" alt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748CCB-F91F-4D19-A052-70595783DC85}" type="slidenum">
              <a:rPr lang="en-US" altLang="en-US" smtClean="0"/>
              <a:pPr/>
              <a:t>20</a:t>
            </a:fld>
            <a:endParaRPr lang="en-US" alt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FE9853A-8604-4791-B83D-0A18A8A02E79}" type="slidenum">
              <a:rPr lang="en-US" altLang="en-US" smtClean="0"/>
              <a:pPr/>
              <a:t>22</a:t>
            </a:fld>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1913D4-54C9-4B36-B622-6BCF65BE0951}" type="slidenum">
              <a:rPr lang="en-US" altLang="en-US" smtClean="0"/>
              <a:pPr/>
              <a:t>2</a:t>
            </a:fld>
            <a:endParaRPr lang="en-US" alt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98CFBC-55D3-4EA3-8B1D-7ED58065F461}" type="slidenum">
              <a:rPr lang="en-US" altLang="en-US" smtClean="0"/>
              <a:pPr/>
              <a:t>23</a:t>
            </a:fld>
            <a:endParaRPr lang="en-US" alt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6E3D5F3-79B9-40FA-99FD-D13E648B04FF}" type="slidenum">
              <a:rPr lang="en-US" smtClean="0"/>
              <a:pPr>
                <a:defRPr/>
              </a:pPr>
              <a:t>24</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Shape 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 name="Shape 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 name="Shape 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Shape 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 name="Shape 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CEBF52-FC03-49D1-BD61-641E9529D75E}" type="slidenum">
              <a:rPr lang="en-US" altLang="en-US" smtClean="0"/>
              <a:pPr/>
              <a:t>3</a:t>
            </a:fld>
            <a:endParaRPr lang="en-US" alt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smtClean="0"/>
          </a:p>
          <a:p>
            <a:pPr>
              <a:buFont typeface="Arial" pitchFamily="34" charset="0"/>
              <a:buNone/>
            </a:pP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06E3D5F3-79B9-40FA-99FD-D13E648B04FF}"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748CCB-F91F-4D19-A052-70595783DC85}" type="slidenum">
              <a:rPr lang="en-US" altLang="en-US" smtClean="0"/>
              <a:pPr/>
              <a:t>43</a:t>
            </a:fld>
            <a:endParaRPr lang="en-US" alt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748CCB-F91F-4D19-A052-70595783DC85}" type="slidenum">
              <a:rPr lang="en-US" altLang="en-US" smtClean="0"/>
              <a:pPr/>
              <a:t>44</a:t>
            </a:fld>
            <a:endParaRPr lang="en-US" alt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CEF98F-07D0-40A5-801A-007EC05F0FAE}" type="slidenum">
              <a:rPr lang="en-US" altLang="en-US" smtClean="0"/>
              <a:pPr/>
              <a:t>5</a:t>
            </a:fld>
            <a:endParaRPr lang="en-US" alt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6E3D5F3-79B9-40FA-99FD-D13E648B04FF}"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F45942-C050-4E56-9F52-CED72F541E35}" type="slidenum">
              <a:rPr lang="en-US" altLang="en-US" smtClean="0"/>
              <a:pPr/>
              <a:t>7</a:t>
            </a:fld>
            <a:endParaRPr lang="en-US" alt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6E3D5F3-79B9-40FA-99FD-D13E648B04FF}"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6E3D5F3-79B9-40FA-99FD-D13E648B04FF}" type="slidenum">
              <a:rPr lang="en-US" smtClean="0"/>
              <a:pPr>
                <a:defRPr/>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fld id="{1815473E-BD31-4AD3-8532-362E063B45AD}" type="datetimeFigureOut">
              <a:rPr lang="en-US"/>
              <a:pPr>
                <a:defRPr/>
              </a:pPr>
              <a:t>10/20/2013</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BB41C895-727D-41C0-AF88-998711003E0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D3CE508-81A5-4450-8DB1-160CA3A37E4A}" type="datetimeFigureOut">
              <a:rPr lang="en-US"/>
              <a:pPr>
                <a:defRPr/>
              </a:pPr>
              <a:t>10/20/2013</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DF4BB650-96BE-42B4-8EE5-1E7DD2502C7D}"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5602DBB-801E-4A4F-9B4A-0CC108A1875E}" type="datetimeFigureOut">
              <a:rPr lang="en-US"/>
              <a:pPr>
                <a:defRPr/>
              </a:pPr>
              <a:t>10/20/2013</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289AC372-3CA0-4BC3-A770-3B434CF1562C}"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1815473E-BD31-4AD3-8532-362E063B45AD}" type="datetimeFigureOut">
              <a:rPr lang="en-US" smtClean="0"/>
              <a:pPr>
                <a:defRPr/>
              </a:pPr>
              <a:t>10/20/2013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B41C895-727D-41C0-AF88-998711003E06}" type="slidenum">
              <a:rPr lang="en-US" smtClean="0"/>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71A3C03-9450-4FF1-BABE-7E65E41C6835}" type="datetimeFigureOut">
              <a:rPr lang="en-US" smtClean="0"/>
              <a:pPr>
                <a:defRPr/>
              </a:pPr>
              <a:t>10/20/2013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09E3920D-E60A-4CCB-A05C-2178FA95C176}" type="slidenum">
              <a:rPr lang="en-US" smtClean="0"/>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3626353-3BF6-45E6-A3D2-324E8FCA659B}" type="datetimeFigureOut">
              <a:rPr lang="en-US" smtClean="0"/>
              <a:pPr>
                <a:defRPr/>
              </a:pPr>
              <a:t>10/20/2013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1DD29BD-D1C6-4BD8-B0F5-68604773837B}" type="slidenum">
              <a:rPr lang="en-US" smtClean="0"/>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17CC255D-6C98-4DD3-8931-EBC22826B1D0}" type="datetimeFigureOut">
              <a:rPr lang="en-US" smtClean="0"/>
              <a:pPr>
                <a:defRPr/>
              </a:pPr>
              <a:t>10/20/2013</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7C9CFE3F-D5B7-48DF-B8D2-AE33D9F4393D}" type="slidenum">
              <a:rPr lang="en-US" smtClean="0"/>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B311F16F-32D8-4B21-AA5D-C97D528C7256}" type="datetimeFigureOut">
              <a:rPr lang="en-US" smtClean="0"/>
              <a:pPr>
                <a:defRPr/>
              </a:pPr>
              <a:t>10/20/2013</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61A3F26D-1E98-4980-B229-A2E88448DB63}" type="slidenum">
              <a:rPr lang="en-US" smtClean="0"/>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B4395D80-0812-4997-B032-E49BD9FA1421}" type="datetimeFigureOut">
              <a:rPr lang="en-US" smtClean="0"/>
              <a:pPr>
                <a:defRPr/>
              </a:pPr>
              <a:t>10/20/2013</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FE54CF7E-77F9-4B0E-A2EE-50CBFB7A1ACC}"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736FC0-0CA9-4E22-A159-E91EAFBD1BFF}" type="datetimeFigureOut">
              <a:rPr lang="en-US" smtClean="0"/>
              <a:pPr>
                <a:defRPr/>
              </a:pPr>
              <a:t>10/20/2013</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2AAFF798-42A4-4B7A-AE6F-03D1AD1B519A}"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71A3C03-9450-4FF1-BABE-7E65E41C6835}" type="datetimeFigureOut">
              <a:rPr lang="en-US"/>
              <a:pPr>
                <a:defRPr/>
              </a:pPr>
              <a:t>10/20/2013</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09E3920D-E60A-4CCB-A05C-2178FA95C176}"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1FE7ED2E-B40B-4DB4-BADF-1D25AF66A403}" type="datetimeFigureOut">
              <a:rPr lang="en-US" smtClean="0"/>
              <a:pPr>
                <a:defRPr/>
              </a:pPr>
              <a:t>10/20/2013</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46FCBB91-222F-49F5-9EB2-785EA9607948}" type="slidenum">
              <a:rPr lang="en-US" smtClean="0"/>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B8EF1989-87AD-417D-BD39-5CBA6142A393}" type="datetimeFigureOut">
              <a:rPr lang="en-US" smtClean="0"/>
              <a:pPr>
                <a:defRPr/>
              </a:pPr>
              <a:t>10/20/2013</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97EB6709-E672-46B8-91E5-1C7DD42F41C3}"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D3CE508-81A5-4450-8DB1-160CA3A37E4A}" type="datetimeFigureOut">
              <a:rPr lang="en-US" smtClean="0"/>
              <a:pPr>
                <a:defRPr/>
              </a:pPr>
              <a:t>10/20/2013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DF4BB650-96BE-42B4-8EE5-1E7DD2502C7D}" type="slidenum">
              <a:rPr lang="en-US" smtClean="0"/>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D5602DBB-801E-4A4F-9B4A-0CC108A1875E}" type="datetimeFigureOut">
              <a:rPr lang="en-US" smtClean="0"/>
              <a:pPr>
                <a:defRPr/>
              </a:pPr>
              <a:t>10/20/2013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89AC372-3CA0-4BC3-A770-3B434CF1562C}" type="slidenum">
              <a:rPr lang="en-US" smtClean="0"/>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1815473E-BD31-4AD3-8532-362E063B45AD}" type="datetimeFigureOut">
              <a:rPr lang="en-US" smtClean="0"/>
              <a:pPr>
                <a:defRPr/>
              </a:pPr>
              <a:t>10/20/2013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B41C895-727D-41C0-AF88-998711003E06}" type="slidenum">
              <a:rPr lang="en-US" smtClean="0"/>
              <a:pPr>
                <a:defRPr/>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71A3C03-9450-4FF1-BABE-7E65E41C6835}" type="datetimeFigureOut">
              <a:rPr lang="en-US" smtClean="0"/>
              <a:pPr>
                <a:defRPr/>
              </a:pPr>
              <a:t>10/20/2013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09E3920D-E60A-4CCB-A05C-2178FA95C176}" type="slidenum">
              <a:rPr lang="en-US" smtClean="0"/>
              <a:pPr>
                <a:defRPr/>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3626353-3BF6-45E6-A3D2-324E8FCA659B}" type="datetimeFigureOut">
              <a:rPr lang="en-US" smtClean="0"/>
              <a:pPr>
                <a:defRPr/>
              </a:pPr>
              <a:t>10/20/2013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1DD29BD-D1C6-4BD8-B0F5-68604773837B}" type="slidenum">
              <a:rPr lang="en-US" smtClean="0"/>
              <a:pPr>
                <a:defRPr/>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17CC255D-6C98-4DD3-8931-EBC22826B1D0}" type="datetimeFigureOut">
              <a:rPr lang="en-US" smtClean="0"/>
              <a:pPr>
                <a:defRPr/>
              </a:pPr>
              <a:t>10/20/2013</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7C9CFE3F-D5B7-48DF-B8D2-AE33D9F4393D}" type="slidenum">
              <a:rPr lang="en-US" smtClean="0"/>
              <a:pPr>
                <a:defRPr/>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B311F16F-32D8-4B21-AA5D-C97D528C7256}" type="datetimeFigureOut">
              <a:rPr lang="en-US" smtClean="0"/>
              <a:pPr>
                <a:defRPr/>
              </a:pPr>
              <a:t>10/20/2013</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61A3F26D-1E98-4980-B229-A2E88448DB63}"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pPr>
              <a:defRPr/>
            </a:pPr>
            <a:fld id="{33626353-3BF6-45E6-A3D2-324E8FCA659B}" type="datetimeFigureOut">
              <a:rPr lang="en-US"/>
              <a:pPr>
                <a:defRPr/>
              </a:pPr>
              <a:t>10/20/2013</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21DD29BD-D1C6-4BD8-B0F5-68604773837B}"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B4395D80-0812-4997-B032-E49BD9FA1421}" type="datetimeFigureOut">
              <a:rPr lang="en-US" smtClean="0"/>
              <a:pPr>
                <a:defRPr/>
              </a:pPr>
              <a:t>10/20/2013</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FE54CF7E-77F9-4B0E-A2EE-50CBFB7A1ACC}" type="slidenum">
              <a:rPr lang="en-US" smtClean="0"/>
              <a:pPr>
                <a:defRPr/>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736FC0-0CA9-4E22-A159-E91EAFBD1BFF}" type="datetimeFigureOut">
              <a:rPr lang="en-US" smtClean="0"/>
              <a:pPr>
                <a:defRPr/>
              </a:pPr>
              <a:t>10/20/2013</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2AAFF798-42A4-4B7A-AE6F-03D1AD1B519A}" type="slidenum">
              <a:rPr lang="en-US" smtClean="0"/>
              <a:pPr>
                <a:defRPr/>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1FE7ED2E-B40B-4DB4-BADF-1D25AF66A403}" type="datetimeFigureOut">
              <a:rPr lang="en-US" smtClean="0"/>
              <a:pPr>
                <a:defRPr/>
              </a:pPr>
              <a:t>10/20/2013</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46FCBB91-222F-49F5-9EB2-785EA9607948}" type="slidenum">
              <a:rPr lang="en-US" smtClean="0"/>
              <a:pPr>
                <a:defRPr/>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B8EF1989-87AD-417D-BD39-5CBA6142A393}" type="datetimeFigureOut">
              <a:rPr lang="en-US" smtClean="0"/>
              <a:pPr>
                <a:defRPr/>
              </a:pPr>
              <a:t>10/20/2013</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97EB6709-E672-46B8-91E5-1C7DD42F41C3}" type="slidenum">
              <a:rPr lang="en-US" smtClean="0"/>
              <a:pPr>
                <a:defRPr/>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D3CE508-81A5-4450-8DB1-160CA3A37E4A}" type="datetimeFigureOut">
              <a:rPr lang="en-US" smtClean="0"/>
              <a:pPr>
                <a:defRPr/>
              </a:pPr>
              <a:t>10/20/2013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DF4BB650-96BE-42B4-8EE5-1E7DD2502C7D}" type="slidenum">
              <a:rPr lang="en-US" smtClean="0"/>
              <a:pPr>
                <a:defRPr/>
              </a:pPr>
              <a:t>‹#›</a:t>
            </a:fld>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D5602DBB-801E-4A4F-9B4A-0CC108A1875E}" type="datetimeFigureOut">
              <a:rPr lang="en-US" smtClean="0"/>
              <a:pPr>
                <a:defRPr/>
              </a:pPr>
              <a:t>10/20/2013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89AC372-3CA0-4BC3-A770-3B434CF1562C}"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17CC255D-6C98-4DD3-8931-EBC22826B1D0}" type="datetimeFigureOut">
              <a:rPr lang="en-US"/>
              <a:pPr>
                <a:defRPr/>
              </a:pPr>
              <a:t>10/20/2013</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7C9CFE3F-D5B7-48DF-B8D2-AE33D9F4393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B311F16F-32D8-4B21-AA5D-C97D528C7256}" type="datetimeFigureOut">
              <a:rPr lang="en-US"/>
              <a:pPr>
                <a:defRPr/>
              </a:pPr>
              <a:t>10/20/2013</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dirty="0"/>
          </a:p>
        </p:txBody>
      </p:sp>
      <p:sp>
        <p:nvSpPr>
          <p:cNvPr id="9" name="Slide Number Placeholder 17"/>
          <p:cNvSpPr>
            <a:spLocks noGrp="1"/>
          </p:cNvSpPr>
          <p:nvPr>
            <p:ph type="sldNum" sz="quarter" idx="12"/>
          </p:nvPr>
        </p:nvSpPr>
        <p:spPr/>
        <p:txBody>
          <a:bodyPr/>
          <a:lstStyle>
            <a:lvl1pPr>
              <a:defRPr/>
            </a:lvl1pPr>
          </a:lstStyle>
          <a:p>
            <a:pPr>
              <a:defRPr/>
            </a:pPr>
            <a:fld id="{61A3F26D-1E98-4980-B229-A2E88448DB63}"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B4395D80-0812-4997-B032-E49BD9FA1421}" type="datetimeFigureOut">
              <a:rPr lang="en-US"/>
              <a:pPr>
                <a:defRPr/>
              </a:pPr>
              <a:t>10/20/2013</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FE54CF7E-77F9-4B0E-A2EE-50CBFB7A1AC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93736FC0-0CA9-4E22-A159-E91EAFBD1BFF}" type="datetimeFigureOut">
              <a:rPr lang="en-US"/>
              <a:pPr>
                <a:defRPr/>
              </a:pPr>
              <a:t>10/20/2013</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2AAFF798-42A4-4B7A-AE6F-03D1AD1B519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1FE7ED2E-B40B-4DB4-BADF-1D25AF66A403}" type="datetimeFigureOut">
              <a:rPr lang="en-US"/>
              <a:pPr>
                <a:defRPr/>
              </a:pPr>
              <a:t>10/20/2013</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46FCBB91-222F-49F5-9EB2-785EA960794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B8EF1989-87AD-417D-BD39-5CBA6142A393}" type="datetimeFigureOut">
              <a:rPr lang="en-US"/>
              <a:pPr>
                <a:defRPr/>
              </a:pPr>
              <a:t>10/20/2013</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97EB6709-E672-46B8-91E5-1C7DD42F41C3}"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309E9ED6-666B-4949-B420-5D18A8CAFE71}" type="datetimeFigureOut">
              <a:rPr lang="en-US"/>
              <a:pPr>
                <a:defRPr/>
              </a:pPr>
              <a:t>10/20/2013</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3D824240-1ADC-40B2-B011-BFB27F3ADC8B}" type="slidenum">
              <a:rPr lang="en-US"/>
              <a:pPr>
                <a:defRPr/>
              </a:pPr>
              <a:t>‹#›</a:t>
            </a:fld>
            <a:endParaRPr lang="en-US"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dirty="0"/>
            </a:p>
          </p:txBody>
        </p:sp>
      </p:grpSp>
    </p:spTree>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77" r:id="rId9"/>
    <p:sldLayoutId id="2147483764" r:id="rId10"/>
    <p:sldLayoutId id="2147483765" r:id="rId11"/>
    <p:sldLayoutId id="2147483778"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F6FC6"/>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F6FC6"/>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083E6F"/>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309E9ED6-666B-4949-B420-5D18A8CAFE71}" type="datetimeFigureOut">
              <a:rPr lang="en-US" smtClean="0"/>
              <a:pPr>
                <a:defRPr/>
              </a:pPr>
              <a:t>10/20/2013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D824240-1ADC-40B2-B011-BFB27F3ADC8B}"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309E9ED6-666B-4949-B420-5D18A8CAFE71}" type="datetimeFigureOut">
              <a:rPr lang="en-US" smtClean="0"/>
              <a:pPr>
                <a:defRPr/>
              </a:pPr>
              <a:t>10/20/2013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D824240-1ADC-40B2-B011-BFB27F3ADC8B}"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brockport175.wordpress.com/2010/11/30/card-catalogs-what-fun/"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0" y="762000"/>
            <a:ext cx="9144000" cy="18288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eaLnBrk="1" fontAlgn="auto" hangingPunct="1">
              <a:spcAft>
                <a:spcPts val="0"/>
              </a:spcAft>
              <a:defRPr/>
            </a:pPr>
            <a:r>
              <a:rPr lang="en-US" dirty="0" smtClean="0">
                <a:solidFill>
                  <a:srgbClr val="0066FF"/>
                </a:solidFill>
              </a:rPr>
              <a:t>Swampscott </a:t>
            </a:r>
            <a:br>
              <a:rPr lang="en-US" dirty="0" smtClean="0">
                <a:solidFill>
                  <a:srgbClr val="0066FF"/>
                </a:solidFill>
              </a:rPr>
            </a:br>
            <a:r>
              <a:rPr lang="en-US" dirty="0" smtClean="0">
                <a:solidFill>
                  <a:srgbClr val="0066FF"/>
                </a:solidFill>
              </a:rPr>
              <a:t>School Library Programs</a:t>
            </a:r>
            <a:endParaRPr lang="en-US" dirty="0">
              <a:solidFill>
                <a:srgbClr val="0066FF"/>
              </a:solidFill>
            </a:endParaRPr>
          </a:p>
        </p:txBody>
      </p:sp>
      <p:sp>
        <p:nvSpPr>
          <p:cNvPr id="4099" name="Subtitle 4"/>
          <p:cNvSpPr>
            <a:spLocks noGrp="1"/>
          </p:cNvSpPr>
          <p:nvPr>
            <p:ph type="subTitle" idx="1"/>
          </p:nvPr>
        </p:nvSpPr>
        <p:spPr>
          <a:xfrm>
            <a:off x="914400" y="5410200"/>
            <a:ext cx="7854950" cy="1447800"/>
          </a:xfrm>
        </p:spPr>
        <p:txBody>
          <a:bodyPr/>
          <a:lstStyle/>
          <a:p>
            <a:pPr marR="0" eaLnBrk="1" hangingPunct="1"/>
            <a:r>
              <a:rPr lang="en-US" altLang="en-US" sz="1400" i="1" dirty="0" smtClean="0"/>
              <a:t>Presented by:</a:t>
            </a:r>
          </a:p>
          <a:p>
            <a:pPr marR="0" eaLnBrk="1" hangingPunct="1"/>
            <a:r>
              <a:rPr lang="en-US" altLang="en-US" sz="1400" dirty="0" smtClean="0"/>
              <a:t>Melissa DeFilippi LICSW, Hadley Parent</a:t>
            </a:r>
          </a:p>
          <a:p>
            <a:pPr marR="0" eaLnBrk="1" hangingPunct="1"/>
            <a:r>
              <a:rPr lang="en-US" altLang="en-US" sz="1400" dirty="0" smtClean="0"/>
              <a:t>Judi Paradis, M.Ed., President, Massachusetts School Library Association</a:t>
            </a:r>
          </a:p>
          <a:p>
            <a:pPr marR="0" eaLnBrk="1" hangingPunct="1"/>
            <a:r>
              <a:rPr lang="en-US" sz="1400" dirty="0" smtClean="0"/>
              <a:t>Sharon Hamer, Library Teacher, Belmonte Middle School Learning Commons</a:t>
            </a:r>
            <a:br>
              <a:rPr lang="en-US" sz="1400" dirty="0" smtClean="0"/>
            </a:br>
            <a:endParaRPr lang="en-US" altLang="en-US" sz="1400" dirty="0" smtClean="0"/>
          </a:p>
          <a:p>
            <a:pPr marR="0" eaLnBrk="1" hangingPunct="1"/>
            <a:endParaRPr lang="en-US" altLang="en-US" sz="1400" dirty="0" smtClean="0"/>
          </a:p>
          <a:p>
            <a:pPr marR="0" eaLnBrk="1" hangingPunct="1"/>
            <a:endParaRPr lang="en-US" altLang="en-US" sz="2000" dirty="0" smtClean="0"/>
          </a:p>
        </p:txBody>
      </p:sp>
      <p:sp>
        <p:nvSpPr>
          <p:cNvPr id="4100" name="Subtitle 4"/>
          <p:cNvSpPr txBox="1">
            <a:spLocks/>
          </p:cNvSpPr>
          <p:nvPr/>
        </p:nvSpPr>
        <p:spPr bwMode="auto">
          <a:xfrm>
            <a:off x="533400" y="2819400"/>
            <a:ext cx="7854950" cy="1752600"/>
          </a:xfrm>
          <a:prstGeom prst="rect">
            <a:avLst/>
          </a:prstGeom>
          <a:noFill/>
          <a:ln w="9525">
            <a:noFill/>
            <a:miter lim="800000"/>
            <a:headEnd/>
            <a:tailEnd/>
          </a:ln>
        </p:spPr>
        <p:txBody>
          <a:bodyPr lIns="0" rIns="18288"/>
          <a:lstStyle/>
          <a:p>
            <a:pPr algn="r">
              <a:spcBef>
                <a:spcPct val="20000"/>
              </a:spcBef>
              <a:buClr>
                <a:srgbClr val="0F6FC6"/>
              </a:buClr>
              <a:buSzPct val="95000"/>
              <a:buFont typeface="Wingdings 2" pitchFamily="18" charset="2"/>
              <a:buNone/>
            </a:pPr>
            <a:endParaRPr lang="en-US" altLang="en-US" sz="2000" dirty="0">
              <a:latin typeface="Constantia" pitchFamily="18" charset="0"/>
            </a:endParaRPr>
          </a:p>
        </p:txBody>
      </p:sp>
      <p:sp>
        <p:nvSpPr>
          <p:cNvPr id="4101" name="Rectangle 6"/>
          <p:cNvSpPr>
            <a:spLocks noChangeArrowheads="1"/>
          </p:cNvSpPr>
          <p:nvPr/>
        </p:nvSpPr>
        <p:spPr bwMode="auto">
          <a:xfrm>
            <a:off x="1676400" y="2895600"/>
            <a:ext cx="6172200" cy="984250"/>
          </a:xfrm>
          <a:prstGeom prst="rect">
            <a:avLst/>
          </a:prstGeom>
          <a:noFill/>
          <a:ln w="9525">
            <a:noFill/>
            <a:miter lim="800000"/>
            <a:headEnd/>
            <a:tailEnd/>
          </a:ln>
        </p:spPr>
        <p:txBody>
          <a:bodyPr>
            <a:spAutoFit/>
          </a:bodyPr>
          <a:lstStyle/>
          <a:p>
            <a:r>
              <a:rPr lang="en-US" altLang="en-US" sz="2400" i="1" dirty="0"/>
              <a:t>"What a school thinks about its library is a measure of what it thinks about education." </a:t>
            </a:r>
          </a:p>
          <a:p>
            <a:endParaRPr lang="en-US" altLang="en-US" sz="1000" dirty="0"/>
          </a:p>
        </p:txBody>
      </p:sp>
      <p:sp>
        <p:nvSpPr>
          <p:cNvPr id="4102" name="TextBox 7"/>
          <p:cNvSpPr txBox="1">
            <a:spLocks noChangeArrowheads="1"/>
          </p:cNvSpPr>
          <p:nvPr/>
        </p:nvSpPr>
        <p:spPr bwMode="auto">
          <a:xfrm>
            <a:off x="3581400" y="3810000"/>
            <a:ext cx="5562600" cy="369888"/>
          </a:xfrm>
          <a:prstGeom prst="rect">
            <a:avLst/>
          </a:prstGeom>
          <a:noFill/>
          <a:ln w="9525">
            <a:noFill/>
            <a:miter lim="800000"/>
            <a:headEnd/>
            <a:tailEnd/>
          </a:ln>
        </p:spPr>
        <p:txBody>
          <a:bodyPr>
            <a:spAutoFit/>
          </a:bodyPr>
          <a:lstStyle/>
          <a:p>
            <a:r>
              <a:rPr lang="en-US" altLang="en-US" dirty="0"/>
              <a:t>- Harold Howe, former U.S. Commissioner of Education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457200"/>
            <a:ext cx="9144000" cy="1143000"/>
          </a:xfrm>
        </p:spPr>
        <p:txBody>
          <a:bodyPr/>
          <a:lstStyle/>
          <a:p>
            <a:pPr algn="ctr" eaLnBrk="1" hangingPunct="1"/>
            <a:r>
              <a:rPr lang="en-US" altLang="en-US" dirty="0" smtClean="0"/>
              <a:t>Staffing</a:t>
            </a:r>
          </a:p>
        </p:txBody>
      </p:sp>
      <p:sp>
        <p:nvSpPr>
          <p:cNvPr id="3" name="Content Placeholder 2"/>
          <p:cNvSpPr>
            <a:spLocks noGrp="1"/>
          </p:cNvSpPr>
          <p:nvPr>
            <p:ph idx="1"/>
          </p:nvPr>
        </p:nvSpPr>
        <p:spPr>
          <a:xfrm>
            <a:off x="457200" y="1828800"/>
            <a:ext cx="8229600" cy="4495800"/>
          </a:xfrm>
        </p:spPr>
        <p:txBody>
          <a:bodyPr>
            <a:normAutofit fontScale="92500"/>
          </a:bodyPr>
          <a:lstStyle/>
          <a:p>
            <a:pPr marL="514350" indent="-514350" eaLnBrk="1" fontAlgn="auto" hangingPunct="1">
              <a:spcAft>
                <a:spcPts val="600"/>
              </a:spcAft>
              <a:buClr>
                <a:schemeClr val="accent3"/>
              </a:buClr>
              <a:buFont typeface="+mj-lt"/>
              <a:buAutoNum type="arabicPeriod"/>
              <a:defRPr/>
            </a:pPr>
            <a:r>
              <a:rPr lang="en-US" dirty="0" smtClean="0"/>
              <a:t>The elementary schools have not had librarians since 2008 - the parent volunteer model is not optimal</a:t>
            </a:r>
          </a:p>
          <a:p>
            <a:pPr marL="514350" indent="-514350" eaLnBrk="1" fontAlgn="auto" hangingPunct="1">
              <a:spcAft>
                <a:spcPts val="600"/>
              </a:spcAft>
              <a:buClr>
                <a:schemeClr val="accent3"/>
              </a:buClr>
              <a:buFont typeface="+mj-lt"/>
              <a:buAutoNum type="arabicPeriod"/>
              <a:defRPr/>
            </a:pPr>
            <a:r>
              <a:rPr lang="en-US" dirty="0" smtClean="0"/>
              <a:t>With </a:t>
            </a:r>
            <a:r>
              <a:rPr lang="en-US" dirty="0" smtClean="0"/>
              <a:t>the loss of the middle and high school librarians, no library in the district has formal library staff </a:t>
            </a:r>
          </a:p>
          <a:p>
            <a:pPr marL="514350" indent="-514350" eaLnBrk="1" fontAlgn="auto" hangingPunct="1">
              <a:spcAft>
                <a:spcPts val="600"/>
              </a:spcAft>
              <a:buClr>
                <a:schemeClr val="accent3"/>
              </a:buClr>
              <a:buFont typeface="+mj-lt"/>
              <a:buAutoNum type="arabicPeriod"/>
              <a:defRPr/>
            </a:pPr>
            <a:r>
              <a:rPr lang="en-US" dirty="0" smtClean="0"/>
              <a:t>High ranking schools have library staffing</a:t>
            </a:r>
          </a:p>
          <a:p>
            <a:pPr marL="514350" indent="-514350" eaLnBrk="1" fontAlgn="auto" hangingPunct="1">
              <a:spcAft>
                <a:spcPts val="600"/>
              </a:spcAft>
              <a:buClr>
                <a:schemeClr val="accent3"/>
              </a:buClr>
              <a:buFont typeface="+mj-lt"/>
              <a:buAutoNum type="arabicPeriod"/>
              <a:defRPr/>
            </a:pPr>
            <a:r>
              <a:rPr lang="en-US" dirty="0" smtClean="0"/>
              <a:t>NEASC standards require a full-time librarian at the high school level </a:t>
            </a:r>
          </a:p>
          <a:p>
            <a:pPr marL="514350" indent="-514350" eaLnBrk="1" fontAlgn="auto" hangingPunct="1">
              <a:spcAft>
                <a:spcPts val="600"/>
              </a:spcAft>
              <a:buClr>
                <a:schemeClr val="accent3"/>
              </a:buClr>
              <a:buFont typeface="+mj-lt"/>
              <a:buAutoNum type="arabicPeriod"/>
              <a:defRPr/>
            </a:pPr>
            <a:r>
              <a:rPr lang="en-US" dirty="0" smtClean="0"/>
              <a:t>School committee policies call for librarians </a:t>
            </a:r>
          </a:p>
          <a:p>
            <a:pPr marL="514350" indent="-514350" eaLnBrk="1" fontAlgn="auto" hangingPunct="1">
              <a:spcAft>
                <a:spcPts val="600"/>
              </a:spcAft>
              <a:buClr>
                <a:schemeClr val="accent3"/>
              </a:buClr>
              <a:buFont typeface="+mj-lt"/>
              <a:buAutoNum type="arabicPeriod"/>
              <a:defRPr/>
            </a:pPr>
            <a:r>
              <a:rPr lang="en-US" dirty="0" smtClean="0"/>
              <a:t>Without staffing, who is teaching 21</a:t>
            </a:r>
            <a:r>
              <a:rPr lang="en-US" baseline="30000" dirty="0" smtClean="0"/>
              <a:t>st</a:t>
            </a:r>
            <a:r>
              <a:rPr lang="en-US" dirty="0" smtClean="0"/>
              <a:t> century research skills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381000"/>
            <a:ext cx="9144000" cy="1143000"/>
          </a:xfrm>
        </p:spPr>
        <p:txBody>
          <a:bodyPr/>
          <a:lstStyle/>
          <a:p>
            <a:pPr algn="ctr" eaLnBrk="1" hangingPunct="1"/>
            <a:r>
              <a:rPr lang="en-US" altLang="en-US" dirty="0" smtClean="0"/>
              <a:t>Curriculum</a:t>
            </a:r>
          </a:p>
        </p:txBody>
      </p:sp>
      <p:sp>
        <p:nvSpPr>
          <p:cNvPr id="3" name="Content Placeholder 2"/>
          <p:cNvSpPr>
            <a:spLocks noGrp="1"/>
          </p:cNvSpPr>
          <p:nvPr>
            <p:ph idx="1"/>
          </p:nvPr>
        </p:nvSpPr>
        <p:spPr>
          <a:xfrm>
            <a:off x="304800" y="1600200"/>
            <a:ext cx="8610600" cy="5029200"/>
          </a:xfrm>
        </p:spPr>
        <p:txBody>
          <a:bodyPr>
            <a:normAutofit fontScale="47500" lnSpcReduction="20000"/>
          </a:bodyPr>
          <a:lstStyle/>
          <a:p>
            <a:pPr marL="274320" indent="-274320" eaLnBrk="1" fontAlgn="auto" hangingPunct="1">
              <a:spcAft>
                <a:spcPts val="0"/>
              </a:spcAft>
              <a:buClr>
                <a:schemeClr val="accent3"/>
              </a:buClr>
              <a:buFont typeface="Wingdings 2"/>
              <a:buChar char=""/>
              <a:defRPr/>
            </a:pPr>
            <a:r>
              <a:rPr lang="en-US" sz="5100" dirty="0" smtClean="0"/>
              <a:t>Information Literacy</a:t>
            </a:r>
          </a:p>
          <a:p>
            <a:pPr marL="274320" indent="-274320" eaLnBrk="1" fontAlgn="auto" hangingPunct="1">
              <a:spcAft>
                <a:spcPts val="0"/>
              </a:spcAft>
              <a:buClr>
                <a:schemeClr val="accent3"/>
              </a:buClr>
              <a:buNone/>
              <a:defRPr/>
            </a:pPr>
            <a:endParaRPr lang="en-US" sz="3400" dirty="0" smtClean="0"/>
          </a:p>
          <a:p>
            <a:pPr marL="274320" indent="-274320" eaLnBrk="1" fontAlgn="auto" hangingPunct="1">
              <a:spcAft>
                <a:spcPts val="0"/>
              </a:spcAft>
              <a:buClr>
                <a:schemeClr val="accent3"/>
              </a:buClr>
              <a:buFont typeface="Wingdings 2"/>
              <a:buChar char=""/>
              <a:defRPr/>
            </a:pPr>
            <a:r>
              <a:rPr lang="en-US" sz="5100" dirty="0" smtClean="0"/>
              <a:t>CCSS: Research and media skills blended into the Standards as a whole </a:t>
            </a:r>
          </a:p>
          <a:p>
            <a:pPr marL="274320" indent="-274320" eaLnBrk="1" fontAlgn="auto" hangingPunct="1">
              <a:spcAft>
                <a:spcPts val="0"/>
              </a:spcAft>
              <a:buClr>
                <a:schemeClr val="accent3"/>
              </a:buClr>
              <a:buFont typeface="Wingdings 2"/>
              <a:buChar char=""/>
              <a:defRPr/>
            </a:pPr>
            <a:endParaRPr lang="en-US" sz="1300" dirty="0" smtClean="0"/>
          </a:p>
          <a:p>
            <a:pPr marL="274320" indent="0" eaLnBrk="1" fontAlgn="auto" hangingPunct="1">
              <a:spcAft>
                <a:spcPts val="0"/>
              </a:spcAft>
              <a:buClr>
                <a:schemeClr val="accent3"/>
              </a:buClr>
              <a:buFont typeface="Wingdings 2"/>
              <a:buNone/>
              <a:defRPr/>
            </a:pPr>
            <a:r>
              <a:rPr lang="en-US" sz="4200" i="1" dirty="0" smtClean="0"/>
              <a:t>“To be ready for college, workforce training, and life in a technological society, students need the ability to gather, comprehend, evaluate, synthesize, and report on information and ideas, to conduct original research in order to answer questions or solve problems, and to analyze and create a high volume and extensive range of print and nonprint texts in media forms old and new. The need to conduct research and to produce and consume media is embedded into every aspect of today’s curriculum. In like fashion, research and media skills and understandings are embedded throughout the Standards rather than treated in a separate section.” </a:t>
            </a:r>
          </a:p>
          <a:p>
            <a:pPr marL="640080" lvl="1" indent="-246888" algn="r" eaLnBrk="1" fontAlgn="auto" hangingPunct="1">
              <a:spcAft>
                <a:spcPts val="0"/>
              </a:spcAft>
              <a:buFont typeface="Wingdings 2"/>
              <a:buNone/>
              <a:defRPr/>
            </a:pPr>
            <a:endParaRPr lang="en-US" sz="1300" dirty="0" smtClean="0"/>
          </a:p>
          <a:p>
            <a:pPr marL="640080" lvl="1" indent="-246888" algn="r" eaLnBrk="1" fontAlgn="auto" hangingPunct="1">
              <a:spcAft>
                <a:spcPts val="0"/>
              </a:spcAft>
              <a:buFont typeface="Wingdings 2"/>
              <a:buNone/>
              <a:defRPr/>
            </a:pPr>
            <a:r>
              <a:rPr lang="en-US" sz="3400" dirty="0" smtClean="0">
                <a:latin typeface="Calibri" pitchFamily="34" charset="0"/>
                <a:cs typeface="Arial" charset="0"/>
              </a:rPr>
              <a:t>-Common Core State Standards for English Language Arts &amp; Literacy in History/Social Studies, Science, and Technical Subjects, Introduction, pg 4.</a:t>
            </a:r>
          </a:p>
          <a:p>
            <a:pPr marL="274320" indent="-274320" eaLnBrk="1" fontAlgn="auto" hangingPunct="1">
              <a:spcAft>
                <a:spcPts val="0"/>
              </a:spcAft>
              <a:buClr>
                <a:schemeClr val="accent3"/>
              </a:buClr>
              <a:buFont typeface="Wingdings 2"/>
              <a:buNone/>
              <a:defRPr/>
            </a:pPr>
            <a:endParaRPr lang="en-US" sz="1300" dirty="0" smtClean="0"/>
          </a:p>
          <a:p>
            <a:pPr marL="274320" indent="-274320" eaLnBrk="1" fontAlgn="auto" hangingPunct="1">
              <a:spcAft>
                <a:spcPts val="0"/>
              </a:spcAft>
              <a:buClr>
                <a:schemeClr val="accent3"/>
              </a:buClr>
              <a:buFont typeface="Wingdings 2"/>
              <a:buChar char=""/>
              <a:defRPr/>
            </a:pPr>
            <a:r>
              <a:rPr lang="en-US" sz="5100" dirty="0" smtClean="0"/>
              <a:t>PARCC aligned with CCSS to measure the higher-order skills outlined in the new standards</a:t>
            </a:r>
          </a:p>
          <a:p>
            <a:pPr marL="274320" indent="-274320" eaLnBrk="1" fontAlgn="auto" hangingPunct="1">
              <a:spcAft>
                <a:spcPts val="0"/>
              </a:spcAft>
              <a:buClr>
                <a:schemeClr val="accent3"/>
              </a:buClr>
              <a:buNone/>
              <a:defRPr/>
            </a:pP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1143000"/>
          </a:xfrm>
        </p:spPr>
        <p:txBody>
          <a:bodyPr/>
          <a:lstStyle/>
          <a:p>
            <a:pPr algn="ctr"/>
            <a:r>
              <a:rPr lang="en-US" sz="4500" dirty="0" smtClean="0"/>
              <a:t>Technology</a:t>
            </a:r>
            <a:endParaRPr lang="en-US" sz="4500" dirty="0"/>
          </a:p>
        </p:txBody>
      </p:sp>
      <p:sp>
        <p:nvSpPr>
          <p:cNvPr id="5" name="Text Placeholder 4"/>
          <p:cNvSpPr>
            <a:spLocks noGrp="1"/>
          </p:cNvSpPr>
          <p:nvPr>
            <p:ph type="body" idx="1"/>
          </p:nvPr>
        </p:nvSpPr>
        <p:spPr>
          <a:xfrm>
            <a:off x="381000" y="2514600"/>
            <a:ext cx="2590800" cy="457200"/>
          </a:xfrm>
        </p:spPr>
        <p:txBody>
          <a:bodyPr/>
          <a:lstStyle/>
          <a:p>
            <a:pPr algn="ctr"/>
            <a:r>
              <a:rPr lang="en-US" dirty="0" smtClean="0"/>
              <a:t>Swampscott		</a:t>
            </a:r>
            <a:endParaRPr lang="en-US" dirty="0"/>
          </a:p>
        </p:txBody>
      </p:sp>
      <p:sp>
        <p:nvSpPr>
          <p:cNvPr id="7" name="Text Placeholder 6"/>
          <p:cNvSpPr>
            <a:spLocks noGrp="1"/>
          </p:cNvSpPr>
          <p:nvPr>
            <p:ph type="body" sz="half" idx="3"/>
          </p:nvPr>
        </p:nvSpPr>
        <p:spPr>
          <a:xfrm>
            <a:off x="5102225" y="2209800"/>
            <a:ext cx="4041775" cy="654843"/>
          </a:xfrm>
        </p:spPr>
        <p:txBody>
          <a:bodyPr/>
          <a:lstStyle/>
          <a:p>
            <a:r>
              <a:rPr lang="en-US" dirty="0" smtClean="0"/>
              <a:t>21</a:t>
            </a:r>
            <a:r>
              <a:rPr lang="en-US" baseline="30000" dirty="0" smtClean="0"/>
              <a:t>st</a:t>
            </a:r>
            <a:r>
              <a:rPr lang="en-US" dirty="0" smtClean="0"/>
              <a:t> Century Media Center</a:t>
            </a:r>
            <a:endParaRPr lang="en-US" dirty="0"/>
          </a:p>
        </p:txBody>
      </p:sp>
      <p:sp>
        <p:nvSpPr>
          <p:cNvPr id="6" name="Content Placeholder 5"/>
          <p:cNvSpPr>
            <a:spLocks noGrp="1"/>
          </p:cNvSpPr>
          <p:nvPr>
            <p:ph sz="quarter" idx="2"/>
          </p:nvPr>
        </p:nvSpPr>
        <p:spPr>
          <a:xfrm>
            <a:off x="304800" y="2895600"/>
            <a:ext cx="3810000" cy="3048000"/>
          </a:xfrm>
        </p:spPr>
        <p:txBody>
          <a:bodyPr/>
          <a:lstStyle/>
          <a:p>
            <a:pPr eaLnBrk="1" hangingPunct="1"/>
            <a:r>
              <a:rPr lang="en-US" altLang="en-US" sz="2000" dirty="0" smtClean="0"/>
              <a:t>Clarke and Hadley do not have paper or electronic cataloging systems</a:t>
            </a:r>
          </a:p>
          <a:p>
            <a:pPr eaLnBrk="1" hangingPunct="1"/>
            <a:r>
              <a:rPr lang="en-US" altLang="en-US" sz="2000" dirty="0" smtClean="0"/>
              <a:t>Stanley has a stand alone electronic system, that often doesn’t work and needs updating</a:t>
            </a:r>
          </a:p>
          <a:p>
            <a:pPr eaLnBrk="1" hangingPunct="1"/>
            <a:r>
              <a:rPr lang="en-US" altLang="en-US" sz="2000" dirty="0" smtClean="0"/>
              <a:t>The middle school and high school systems are also out of date</a:t>
            </a:r>
          </a:p>
          <a:p>
            <a:pPr eaLnBrk="1" hangingPunct="1"/>
            <a:r>
              <a:rPr lang="en-US" altLang="en-US" sz="2000" dirty="0" smtClean="0"/>
              <a:t>Library is not integrated with technology</a:t>
            </a:r>
          </a:p>
          <a:p>
            <a:pPr eaLnBrk="1" hangingPunct="1"/>
            <a:endParaRPr lang="en-US" altLang="en-US" sz="2000" dirty="0" smtClean="0"/>
          </a:p>
          <a:p>
            <a:endParaRPr lang="en-US" dirty="0"/>
          </a:p>
        </p:txBody>
      </p:sp>
      <p:sp>
        <p:nvSpPr>
          <p:cNvPr id="8" name="Content Placeholder 7"/>
          <p:cNvSpPr>
            <a:spLocks noGrp="1"/>
          </p:cNvSpPr>
          <p:nvPr>
            <p:ph sz="quarter" idx="4"/>
          </p:nvPr>
        </p:nvSpPr>
        <p:spPr>
          <a:xfrm>
            <a:off x="4343400" y="2895600"/>
            <a:ext cx="4800600" cy="3845720"/>
          </a:xfrm>
        </p:spPr>
        <p:txBody>
          <a:bodyPr/>
          <a:lstStyle/>
          <a:p>
            <a:pPr marL="274320" indent="-274320" eaLnBrk="1" fontAlgn="auto" hangingPunct="1">
              <a:spcAft>
                <a:spcPts val="0"/>
              </a:spcAft>
              <a:buClr>
                <a:schemeClr val="accent3"/>
              </a:buClr>
              <a:buFont typeface="Wingdings 2"/>
              <a:buChar char=""/>
              <a:defRPr/>
            </a:pPr>
            <a:r>
              <a:rPr lang="en-US" sz="2000" dirty="0" smtClean="0"/>
              <a:t>Students learn research and presentation skills using an array of multi-media resources</a:t>
            </a:r>
          </a:p>
          <a:p>
            <a:pPr marL="274320" indent="-274320" eaLnBrk="1" fontAlgn="auto" hangingPunct="1">
              <a:spcAft>
                <a:spcPts val="0"/>
              </a:spcAft>
              <a:buClr>
                <a:schemeClr val="accent3"/>
              </a:buClr>
              <a:buFont typeface="Wingdings 2"/>
              <a:buChar char=""/>
              <a:defRPr/>
            </a:pPr>
            <a:r>
              <a:rPr lang="en-US" sz="2000" dirty="0" smtClean="0"/>
              <a:t>E-Catalog:</a:t>
            </a:r>
          </a:p>
          <a:p>
            <a:pPr marL="640080" lvl="1" indent="-246888" eaLnBrk="1" fontAlgn="auto" hangingPunct="1">
              <a:spcAft>
                <a:spcPts val="0"/>
              </a:spcAft>
              <a:buFont typeface="Wingdings 2"/>
              <a:buChar char=""/>
              <a:defRPr/>
            </a:pPr>
            <a:r>
              <a:rPr lang="en-US" sz="1600" dirty="0" smtClean="0"/>
              <a:t>Access the system from a computer anywhere – even an ipad</a:t>
            </a:r>
          </a:p>
          <a:p>
            <a:pPr marL="640080" lvl="1" indent="-246888" eaLnBrk="1" fontAlgn="auto" hangingPunct="1">
              <a:spcAft>
                <a:spcPts val="0"/>
              </a:spcAft>
              <a:buFont typeface="Wingdings 2"/>
              <a:buChar char=""/>
              <a:defRPr/>
            </a:pPr>
            <a:r>
              <a:rPr lang="en-US" sz="1600" dirty="0" smtClean="0"/>
              <a:t>Allows searches on reading level and interest level	</a:t>
            </a:r>
          </a:p>
          <a:p>
            <a:pPr marL="640080" lvl="1" indent="-246888" eaLnBrk="1" fontAlgn="auto" hangingPunct="1">
              <a:spcAft>
                <a:spcPts val="0"/>
              </a:spcAft>
              <a:buFont typeface="Wingdings 2"/>
              <a:buChar char=""/>
              <a:defRPr/>
            </a:pPr>
            <a:r>
              <a:rPr lang="en-US" sz="1600" dirty="0" smtClean="0"/>
              <a:t>Has the ability to identify resources according to the curriculum</a:t>
            </a:r>
          </a:p>
          <a:p>
            <a:pPr marL="640080" lvl="1" indent="-246888" eaLnBrk="1" fontAlgn="auto" hangingPunct="1">
              <a:spcAft>
                <a:spcPts val="0"/>
              </a:spcAft>
              <a:buFont typeface="Wingdings 2"/>
              <a:buChar char=""/>
              <a:defRPr/>
            </a:pPr>
            <a:r>
              <a:rPr lang="en-US" sz="1600" dirty="0" smtClean="0"/>
              <a:t>Provides access to print and non-print media, such as online publications and e-books</a:t>
            </a:r>
          </a:p>
          <a:p>
            <a:endParaRPr lang="en-US" dirty="0"/>
          </a:p>
        </p:txBody>
      </p:sp>
      <p:pic>
        <p:nvPicPr>
          <p:cNvPr id="9" name="Picture 4" descr="http://brockport175.files.wordpress.com/2010/11/card-catalog.jpg">
            <a:hlinkClick r:id="rId3"/>
          </p:cNvPr>
          <p:cNvPicPr>
            <a:picLocks noChangeAspect="1" noChangeArrowheads="1"/>
          </p:cNvPicPr>
          <p:nvPr/>
        </p:nvPicPr>
        <p:blipFill>
          <a:blip r:embed="rId4" cstate="print"/>
          <a:srcRect/>
          <a:stretch>
            <a:fillRect/>
          </a:stretch>
        </p:blipFill>
        <p:spPr bwMode="auto">
          <a:xfrm>
            <a:off x="0" y="0"/>
            <a:ext cx="3124200" cy="2170726"/>
          </a:xfrm>
          <a:prstGeom prst="rect">
            <a:avLst/>
          </a:prstGeom>
          <a:noFill/>
          <a:ln w="9525">
            <a:noFill/>
            <a:miter lim="800000"/>
            <a:headEnd/>
            <a:tailEnd/>
          </a:ln>
        </p:spPr>
      </p:pic>
      <p:pic>
        <p:nvPicPr>
          <p:cNvPr id="10" name="Picture 2"/>
          <p:cNvPicPr>
            <a:picLocks noChangeAspect="1" noChangeArrowheads="1"/>
          </p:cNvPicPr>
          <p:nvPr/>
        </p:nvPicPr>
        <p:blipFill>
          <a:blip r:embed="rId5" cstate="print"/>
          <a:srcRect/>
          <a:stretch>
            <a:fillRect/>
          </a:stretch>
        </p:blipFill>
        <p:spPr bwMode="auto">
          <a:xfrm>
            <a:off x="6172200" y="0"/>
            <a:ext cx="2971800" cy="22301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52400" y="152400"/>
          <a:ext cx="4419600" cy="6416671"/>
        </p:xfrm>
        <a:graphic>
          <a:graphicData uri="http://schemas.openxmlformats.org/drawingml/2006/table">
            <a:tbl>
              <a:tblPr/>
              <a:tblGrid>
                <a:gridCol w="1371600"/>
                <a:gridCol w="685799"/>
                <a:gridCol w="2362201"/>
              </a:tblGrid>
              <a:tr h="228623">
                <a:tc>
                  <a:txBody>
                    <a:bodyPr/>
                    <a:lstStyle/>
                    <a:p>
                      <a:pPr algn="l" fontAlgn="b"/>
                      <a:r>
                        <a:rPr lang="en-US" sz="1400" b="1" i="0" u="none" strike="noStrike" dirty="0">
                          <a:solidFill>
                            <a:srgbClr val="000000"/>
                          </a:solidFill>
                          <a:latin typeface="Calibri"/>
                        </a:rPr>
                        <a:t>Municipality (1)</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l" fontAlgn="b"/>
                      <a:r>
                        <a:rPr lang="en-US" sz="1400" b="1" i="0" u="none" strike="noStrike" dirty="0">
                          <a:solidFill>
                            <a:srgbClr val="000000"/>
                          </a:solidFill>
                          <a:latin typeface="Calibri"/>
                        </a:rPr>
                        <a:t>Rank (1)</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l" fontAlgn="b"/>
                      <a:r>
                        <a:rPr lang="en-US" sz="1400" b="1" i="0" u="none" strike="noStrike" dirty="0">
                          <a:solidFill>
                            <a:srgbClr val="000000"/>
                          </a:solidFill>
                          <a:latin typeface="Calibri"/>
                        </a:rPr>
                        <a:t>E-Catalog (2)</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r>
              <a:tr h="214733">
                <a:tc>
                  <a:txBody>
                    <a:bodyPr/>
                    <a:lstStyle/>
                    <a:p>
                      <a:pPr algn="l" fontAlgn="b"/>
                      <a:r>
                        <a:rPr lang="en-US" sz="1400" b="1" i="0" u="none" strike="noStrike" dirty="0">
                          <a:solidFill>
                            <a:srgbClr val="000000"/>
                          </a:solidFill>
                          <a:latin typeface="Calibri"/>
                        </a:rPr>
                        <a:t>Dover</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1</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Sherborn</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2</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Lexington</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3</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3211">
                <a:tc>
                  <a:txBody>
                    <a:bodyPr/>
                    <a:lstStyle/>
                    <a:p>
                      <a:pPr algn="l" fontAlgn="b"/>
                      <a:r>
                        <a:rPr lang="en-US" sz="1400" b="1" i="0" u="none" strike="noStrike" dirty="0">
                          <a:solidFill>
                            <a:srgbClr val="000000"/>
                          </a:solidFill>
                          <a:latin typeface="Calibri"/>
                        </a:rPr>
                        <a:t>Boxborough</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5</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Concord</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6</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Lincoln</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7</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Westford</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8</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Wayland</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9</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Wellesley</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10</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OPALS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1862">
                <a:tc>
                  <a:txBody>
                    <a:bodyPr/>
                    <a:lstStyle/>
                    <a:p>
                      <a:pPr algn="l" fontAlgn="b"/>
                      <a:r>
                        <a:rPr lang="en-US" sz="1400" b="1" i="0" u="none" strike="noStrike" dirty="0">
                          <a:solidFill>
                            <a:srgbClr val="000000"/>
                          </a:solidFill>
                          <a:latin typeface="Calibri"/>
                        </a:rPr>
                        <a:t>Weston</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11</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Harvard</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12</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Winchester</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13</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Manchester</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15</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Sudbury</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16</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West-borough</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17</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1862">
                <a:tc>
                  <a:txBody>
                    <a:bodyPr/>
                    <a:lstStyle/>
                    <a:p>
                      <a:pPr algn="l" fontAlgn="b"/>
                      <a:r>
                        <a:rPr lang="en-US" sz="1400" b="1" i="0" u="none" strike="noStrike" dirty="0">
                          <a:solidFill>
                            <a:srgbClr val="000000"/>
                          </a:solidFill>
                          <a:latin typeface="Calibri"/>
                        </a:rPr>
                        <a:t>Holliston</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18</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smtClean="0">
                          <a:solidFill>
                            <a:srgbClr val="000000"/>
                          </a:solidFill>
                          <a:latin typeface="Calibri"/>
                        </a:rPr>
                        <a:t>E-catalog, type </a:t>
                      </a:r>
                      <a:r>
                        <a:rPr lang="en-US" sz="1400" b="0" i="0" u="none" strike="noStrike" dirty="0">
                          <a:solidFill>
                            <a:srgbClr val="000000"/>
                          </a:solidFill>
                          <a:latin typeface="Calibri"/>
                        </a:rPr>
                        <a:t>not specified(A)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8623">
                <a:tc>
                  <a:txBody>
                    <a:bodyPr/>
                    <a:lstStyle/>
                    <a:p>
                      <a:pPr algn="l" fontAlgn="b"/>
                      <a:r>
                        <a:rPr lang="en-US" sz="1400" b="1" i="0" u="none" strike="noStrike" dirty="0">
                          <a:solidFill>
                            <a:srgbClr val="000000"/>
                          </a:solidFill>
                          <a:latin typeface="Calibri"/>
                        </a:rPr>
                        <a:t>Brookline</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19</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8623">
                <a:tc>
                  <a:txBody>
                    <a:bodyPr/>
                    <a:lstStyle/>
                    <a:p>
                      <a:pPr algn="l" fontAlgn="b"/>
                      <a:r>
                        <a:rPr lang="en-US" sz="1400" b="1" i="0" u="none" strike="noStrike" dirty="0">
                          <a:solidFill>
                            <a:srgbClr val="000000"/>
                          </a:solidFill>
                          <a:latin typeface="Calibri"/>
                        </a:rPr>
                        <a:t>Newton</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20</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Westwood</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21</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BookSystems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2512">
                <a:tc>
                  <a:txBody>
                    <a:bodyPr/>
                    <a:lstStyle/>
                    <a:p>
                      <a:pPr algn="l" fontAlgn="b"/>
                      <a:r>
                        <a:rPr lang="en-US" sz="1400" b="1" i="0" u="none" strike="noStrike" dirty="0">
                          <a:solidFill>
                            <a:srgbClr val="000000"/>
                          </a:solidFill>
                          <a:latin typeface="Calibri"/>
                        </a:rPr>
                        <a:t>Boxford</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22</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Alexandria/Book systems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8623">
                <a:tc>
                  <a:txBody>
                    <a:bodyPr/>
                    <a:lstStyle/>
                    <a:p>
                      <a:pPr algn="l" fontAlgn="b"/>
                      <a:r>
                        <a:rPr lang="en-US" sz="1400" b="1" i="0" u="none" strike="noStrike" dirty="0">
                          <a:solidFill>
                            <a:srgbClr val="000000"/>
                          </a:solidFill>
                          <a:latin typeface="Calibri"/>
                        </a:rPr>
                        <a:t>Belmont</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23</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8623">
                <a:tc>
                  <a:txBody>
                    <a:bodyPr/>
                    <a:lstStyle/>
                    <a:p>
                      <a:pPr algn="l" fontAlgn="b"/>
                      <a:r>
                        <a:rPr lang="en-US" sz="1400" b="1" i="0" u="none" strike="noStrike" dirty="0">
                          <a:solidFill>
                            <a:srgbClr val="000000"/>
                          </a:solidFill>
                          <a:latin typeface="Calibri"/>
                        </a:rPr>
                        <a:t>Acton</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24</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8623">
                <a:tc>
                  <a:txBody>
                    <a:bodyPr/>
                    <a:lstStyle/>
                    <a:p>
                      <a:pPr algn="l" fontAlgn="b"/>
                      <a:r>
                        <a:rPr lang="en-US" sz="1400" b="1" i="0" u="none" strike="noStrike" dirty="0">
                          <a:solidFill>
                            <a:srgbClr val="000000"/>
                          </a:solidFill>
                          <a:latin typeface="Calibri"/>
                        </a:rPr>
                        <a:t>Cohasset</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25</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8623">
                <a:tc>
                  <a:txBody>
                    <a:bodyPr/>
                    <a:lstStyle/>
                    <a:p>
                      <a:pPr algn="l" fontAlgn="b"/>
                      <a:r>
                        <a:rPr lang="en-US" sz="1400" b="1" i="0" u="none" strike="noStrike" dirty="0">
                          <a:solidFill>
                            <a:srgbClr val="000000"/>
                          </a:solidFill>
                          <a:latin typeface="Calibri"/>
                        </a:rPr>
                        <a:t>Essex</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26</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Middleton</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27</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Alexandria/Book systems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2512">
                <a:tc>
                  <a:txBody>
                    <a:bodyPr/>
                    <a:lstStyle/>
                    <a:p>
                      <a:pPr algn="l" fontAlgn="b"/>
                      <a:r>
                        <a:rPr lang="en-US" sz="1400" b="1" i="0" u="none" strike="noStrike" dirty="0">
                          <a:solidFill>
                            <a:srgbClr val="000000"/>
                          </a:solidFill>
                          <a:latin typeface="Calibri"/>
                        </a:rPr>
                        <a:t>Hopkinton</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28</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OPALS/Follett Shelf (A)</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8623">
                <a:tc>
                  <a:txBody>
                    <a:bodyPr/>
                    <a:lstStyle/>
                    <a:p>
                      <a:pPr algn="l" fontAlgn="b"/>
                      <a:r>
                        <a:rPr lang="en-US" sz="1400" b="1" i="0" u="none" strike="noStrike" dirty="0">
                          <a:solidFill>
                            <a:srgbClr val="000000"/>
                          </a:solidFill>
                          <a:latin typeface="Calibri"/>
                        </a:rPr>
                        <a:t>Bolton</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29</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smtClean="0">
                          <a:solidFill>
                            <a:srgbClr val="000000"/>
                          </a:solidFill>
                          <a:latin typeface="Calibri"/>
                        </a:rPr>
                        <a:t>Destiny (A)</a:t>
                      </a:r>
                      <a:endParaRPr lang="en-US" sz="1400" b="0" i="0" u="none" strike="noStrike" dirty="0">
                        <a:solidFill>
                          <a:srgbClr val="000000"/>
                        </a:solidFill>
                        <a:latin typeface="Calibri"/>
                      </a:endParaRP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4733">
                <a:tc>
                  <a:txBody>
                    <a:bodyPr/>
                    <a:lstStyle/>
                    <a:p>
                      <a:pPr algn="l" fontAlgn="b"/>
                      <a:r>
                        <a:rPr lang="en-US" sz="1400" b="1" i="0" u="none" strike="noStrike" dirty="0">
                          <a:solidFill>
                            <a:srgbClr val="000000"/>
                          </a:solidFill>
                          <a:latin typeface="Calibri"/>
                        </a:rPr>
                        <a:t>South-borough</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30</a:t>
                      </a: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smtClean="0">
                          <a:solidFill>
                            <a:srgbClr val="000000"/>
                          </a:solidFill>
                          <a:latin typeface="Calibri"/>
                        </a:rPr>
                        <a:t>Destiny (A)</a:t>
                      </a:r>
                      <a:endParaRPr lang="en-US" sz="1400" b="0" i="0" u="none" strike="noStrike" dirty="0">
                        <a:solidFill>
                          <a:srgbClr val="000000"/>
                        </a:solidFill>
                        <a:latin typeface="Calibri"/>
                      </a:endParaRPr>
                    </a:p>
                  </a:txBody>
                  <a:tcPr marL="1352" marR="1352" marT="1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4" name="Table 3"/>
          <p:cNvGraphicFramePr>
            <a:graphicFrameLocks noGrp="1"/>
          </p:cNvGraphicFramePr>
          <p:nvPr/>
        </p:nvGraphicFramePr>
        <p:xfrm>
          <a:off x="4724400" y="152400"/>
          <a:ext cx="4191000" cy="6451612"/>
        </p:xfrm>
        <a:graphic>
          <a:graphicData uri="http://schemas.openxmlformats.org/drawingml/2006/table">
            <a:tbl>
              <a:tblPr/>
              <a:tblGrid>
                <a:gridCol w="1295400"/>
                <a:gridCol w="685800"/>
                <a:gridCol w="2209800"/>
              </a:tblGrid>
              <a:tr h="225186">
                <a:tc>
                  <a:txBody>
                    <a:bodyPr/>
                    <a:lstStyle/>
                    <a:p>
                      <a:pPr algn="l" fontAlgn="b"/>
                      <a:r>
                        <a:rPr lang="en-US" sz="1400" b="1" i="0" u="none" strike="noStrike" dirty="0">
                          <a:solidFill>
                            <a:srgbClr val="000000"/>
                          </a:solidFill>
                          <a:latin typeface="Calibri"/>
                        </a:rPr>
                        <a:t>Topsfield</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31</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Alexandria/Book systems</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Wenham</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34</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Hamilton</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35</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Bedford</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36</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Medfield</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37</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Hingham</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38</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smtClean="0">
                          <a:solidFill>
                            <a:srgbClr val="000000"/>
                          </a:solidFill>
                          <a:latin typeface="Calibri"/>
                        </a:rPr>
                        <a:t>Northborough</a:t>
                      </a:r>
                      <a:endParaRPr lang="en-US" sz="1400" b="1" i="0" u="none" strike="noStrike" dirty="0">
                        <a:solidFill>
                          <a:srgbClr val="000000"/>
                        </a:solidFill>
                        <a:latin typeface="Calibri"/>
                      </a:endParaRP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39</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Marblehead</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40</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Alexandria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5123">
                <a:tc>
                  <a:txBody>
                    <a:bodyPr/>
                    <a:lstStyle/>
                    <a:p>
                      <a:pPr algn="l" fontAlgn="b"/>
                      <a:r>
                        <a:rPr lang="en-US" sz="1400" b="1" i="0" u="none" strike="noStrike" dirty="0">
                          <a:solidFill>
                            <a:srgbClr val="000000"/>
                          </a:solidFill>
                          <a:latin typeface="Calibri"/>
                        </a:rPr>
                        <a:t>Littleton</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41</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Medway</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42</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5123">
                <a:tc>
                  <a:txBody>
                    <a:bodyPr/>
                    <a:lstStyle/>
                    <a:p>
                      <a:pPr algn="l" fontAlgn="b"/>
                      <a:r>
                        <a:rPr lang="en-US" sz="1400" b="1" i="0" u="none" strike="noStrike" dirty="0">
                          <a:solidFill>
                            <a:srgbClr val="000000"/>
                          </a:solidFill>
                          <a:latin typeface="Calibri"/>
                        </a:rPr>
                        <a:t>Norwell</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43</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Duxbury</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44</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Arlington</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45</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5123">
                <a:tc>
                  <a:txBody>
                    <a:bodyPr/>
                    <a:lstStyle/>
                    <a:p>
                      <a:pPr algn="l" fontAlgn="b"/>
                      <a:r>
                        <a:rPr lang="en-US" sz="1400" b="1" i="0" u="none" strike="noStrike" dirty="0">
                          <a:solidFill>
                            <a:srgbClr val="000000"/>
                          </a:solidFill>
                          <a:latin typeface="Calibri"/>
                        </a:rPr>
                        <a:t>Scituate</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46</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Book Systems (HS)</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5123">
                <a:tc>
                  <a:txBody>
                    <a:bodyPr/>
                    <a:lstStyle/>
                    <a:p>
                      <a:pPr algn="l" fontAlgn="b"/>
                      <a:r>
                        <a:rPr lang="en-US" sz="1400" b="1" i="0" u="none" strike="noStrike" dirty="0">
                          <a:solidFill>
                            <a:srgbClr val="000000"/>
                          </a:solidFill>
                          <a:latin typeface="Calibri"/>
                        </a:rPr>
                        <a:t>Stow</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47</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5123">
                <a:tc>
                  <a:txBody>
                    <a:bodyPr/>
                    <a:lstStyle/>
                    <a:p>
                      <a:pPr algn="l" fontAlgn="b"/>
                      <a:r>
                        <a:rPr lang="en-US" sz="1400" b="1" i="0" u="none" strike="noStrike" dirty="0">
                          <a:solidFill>
                            <a:srgbClr val="000000"/>
                          </a:solidFill>
                          <a:latin typeface="Calibri"/>
                        </a:rPr>
                        <a:t>Lynnfield</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48</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Berlin</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49</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t>
                      </a:r>
                      <a:r>
                        <a:rPr lang="en-US" sz="1400" b="0" i="0" u="none" strike="noStrike" dirty="0" smtClean="0">
                          <a:solidFill>
                            <a:srgbClr val="000000"/>
                          </a:solidFill>
                          <a:latin typeface="Calibri"/>
                        </a:rPr>
                        <a:t>(A)</a:t>
                      </a:r>
                      <a:endParaRPr lang="en-US" sz="1400" b="0" i="0" u="none" strike="noStrike" dirty="0">
                        <a:solidFill>
                          <a:srgbClr val="000000"/>
                        </a:solidFill>
                        <a:latin typeface="Calibri"/>
                      </a:endParaRP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6845">
                <a:tc>
                  <a:txBody>
                    <a:bodyPr/>
                    <a:lstStyle/>
                    <a:p>
                      <a:pPr algn="l" fontAlgn="b"/>
                      <a:r>
                        <a:rPr lang="en-US" sz="1400" b="1" i="0" u="none" strike="noStrike" dirty="0">
                          <a:solidFill>
                            <a:srgbClr val="000000"/>
                          </a:solidFill>
                          <a:latin typeface="Calibri"/>
                        </a:rPr>
                        <a:t>Reading</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50</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Lancaster</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51</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5123">
                <a:tc>
                  <a:txBody>
                    <a:bodyPr/>
                    <a:lstStyle/>
                    <a:p>
                      <a:pPr algn="l" fontAlgn="b"/>
                      <a:r>
                        <a:rPr lang="en-US" sz="1400" b="1" i="0" u="none" strike="noStrike" dirty="0">
                          <a:solidFill>
                            <a:srgbClr val="000000"/>
                          </a:solidFill>
                          <a:latin typeface="Calibri"/>
                        </a:rPr>
                        <a:t>West Newbury</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52</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Norfolk</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53</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SAILS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5123">
                <a:tc>
                  <a:txBody>
                    <a:bodyPr/>
                    <a:lstStyle/>
                    <a:p>
                      <a:pPr algn="l" fontAlgn="b"/>
                      <a:r>
                        <a:rPr lang="en-US" sz="1400" b="1" i="0" u="none" strike="noStrike" dirty="0">
                          <a:solidFill>
                            <a:srgbClr val="000000"/>
                          </a:solidFill>
                          <a:latin typeface="Calibri"/>
                        </a:rPr>
                        <a:t>Natick</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54</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Braintree</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55</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Boylston</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56</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(HS)</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Chelmsford</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57</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North Reading</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60</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Walpole</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61</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Canton</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63</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186">
                <a:tc>
                  <a:txBody>
                    <a:bodyPr/>
                    <a:lstStyle/>
                    <a:p>
                      <a:pPr algn="l" fontAlgn="b"/>
                      <a:r>
                        <a:rPr lang="en-US" sz="1400" b="1" i="0" u="none" strike="noStrike" dirty="0">
                          <a:solidFill>
                            <a:srgbClr val="000000"/>
                          </a:solidFill>
                          <a:latin typeface="Calibri"/>
                        </a:rPr>
                        <a:t>Foxborough</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64</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dirty="0">
                          <a:solidFill>
                            <a:srgbClr val="000000"/>
                          </a:solidFill>
                          <a:latin typeface="Calibri"/>
                        </a:rPr>
                        <a:t>Destiny (A)</a:t>
                      </a:r>
                    </a:p>
                  </a:txBody>
                  <a:tcPr marL="1744" marR="1744" marT="1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0" y="457200"/>
            <a:ext cx="9144000" cy="1143000"/>
          </a:xfrm>
        </p:spPr>
        <p:txBody>
          <a:bodyPr/>
          <a:lstStyle/>
          <a:p>
            <a:pPr algn="ctr" eaLnBrk="1" hangingPunct="1"/>
            <a:r>
              <a:rPr lang="en-US" altLang="en-US" sz="4400" dirty="0" smtClean="0"/>
              <a:t>Staffing, Curriculum, AND Technology </a:t>
            </a:r>
          </a:p>
        </p:txBody>
      </p:sp>
      <p:sp>
        <p:nvSpPr>
          <p:cNvPr id="15363" name="Content Placeholder 2"/>
          <p:cNvSpPr>
            <a:spLocks noGrp="1"/>
          </p:cNvSpPr>
          <p:nvPr>
            <p:ph idx="1"/>
          </p:nvPr>
        </p:nvSpPr>
        <p:spPr>
          <a:xfrm>
            <a:off x="457200" y="1752600"/>
            <a:ext cx="8229600" cy="4084638"/>
          </a:xfrm>
        </p:spPr>
        <p:txBody>
          <a:bodyPr/>
          <a:lstStyle/>
          <a:p>
            <a:pPr marL="0" eaLnBrk="1" hangingPunct="1">
              <a:buFont typeface="Wingdings 2" pitchFamily="18" charset="2"/>
              <a:buNone/>
            </a:pPr>
            <a:r>
              <a:rPr lang="en-US" altLang="en-US" sz="2400" i="1" dirty="0" smtClean="0"/>
              <a:t>“There is an assumption that today's students know how to effectively and ethically use the technology that is becoming pervasive in our society. But, the reality is that all too often today's students lack the ability to analyze information found online. They also tend to believe the first thing they find - whether it is good information or not. School librarians empower students to question the validity and accuracy of all information they find. They also help students to know how to ethically use what they find in their work, giving students the 21st century skills needed to succeed in the workplace.” </a:t>
            </a:r>
          </a:p>
        </p:txBody>
      </p:sp>
      <p:sp>
        <p:nvSpPr>
          <p:cNvPr id="15364" name="TextBox 3"/>
          <p:cNvSpPr txBox="1">
            <a:spLocks noChangeArrowheads="1"/>
          </p:cNvSpPr>
          <p:nvPr/>
        </p:nvSpPr>
        <p:spPr bwMode="auto">
          <a:xfrm>
            <a:off x="1981200" y="5867400"/>
            <a:ext cx="6934200" cy="584200"/>
          </a:xfrm>
          <a:prstGeom prst="rect">
            <a:avLst/>
          </a:prstGeom>
          <a:noFill/>
          <a:ln w="9525">
            <a:noFill/>
            <a:miter lim="800000"/>
            <a:headEnd/>
            <a:tailEnd/>
          </a:ln>
        </p:spPr>
        <p:txBody>
          <a:bodyPr>
            <a:spAutoFit/>
          </a:bodyPr>
          <a:lstStyle/>
          <a:p>
            <a:r>
              <a:rPr lang="en-US" altLang="en-US" sz="1600" dirty="0"/>
              <a:t>- Harvey, Carl. 2011. “What You Can Do To Support School Libraries In Crisis.” Huffington Post, December 8.  (Former President of AASL)</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C:\Users\Melissa\AppData\Local\Microsoft\Windows\Temporary Internet Files\Content.IE5\1G78WJF3\MP900427807[1].jpg"/>
          <p:cNvPicPr>
            <a:picLocks noChangeAspect="1" noChangeArrowheads="1"/>
          </p:cNvPicPr>
          <p:nvPr/>
        </p:nvPicPr>
        <p:blipFill>
          <a:blip r:embed="rId3" cstate="print">
            <a:lum bright="10000"/>
          </a:blip>
          <a:srcRect/>
          <a:stretch>
            <a:fillRect/>
          </a:stretch>
        </p:blipFill>
        <p:spPr bwMode="auto">
          <a:xfrm>
            <a:off x="5553075" y="4419600"/>
            <a:ext cx="3590925" cy="2286000"/>
          </a:xfrm>
          <a:prstGeom prst="rect">
            <a:avLst/>
          </a:prstGeom>
          <a:noFill/>
          <a:ln w="9525">
            <a:noFill/>
            <a:miter lim="800000"/>
            <a:headEnd/>
            <a:tailEnd/>
          </a:ln>
        </p:spPr>
      </p:pic>
      <p:sp>
        <p:nvSpPr>
          <p:cNvPr id="5" name="Title 4"/>
          <p:cNvSpPr>
            <a:spLocks noGrp="1"/>
          </p:cNvSpPr>
          <p:nvPr>
            <p:ph type="title"/>
          </p:nvPr>
        </p:nvSpPr>
        <p:spPr>
          <a:xfrm>
            <a:off x="-533400" y="5029200"/>
            <a:ext cx="9144000" cy="10668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eaLnBrk="1" fontAlgn="auto" hangingPunct="1">
              <a:lnSpc>
                <a:spcPct val="150000"/>
              </a:lnSpc>
              <a:spcBef>
                <a:spcPts val="0"/>
              </a:spcBef>
              <a:spcAft>
                <a:spcPts val="0"/>
              </a:spcAft>
              <a:defRPr/>
            </a:pPr>
            <a:r>
              <a:rPr sz="4000" dirty="0" smtClean="0"/>
              <a:t/>
            </a:r>
            <a:br>
              <a:rPr sz="4000" dirty="0" smtClean="0"/>
            </a:br>
            <a:r>
              <a:rPr sz="4000" dirty="0" smtClean="0"/>
              <a:t/>
            </a:r>
            <a:br>
              <a:rPr sz="4000" dirty="0" smtClean="0"/>
            </a:br>
            <a:r>
              <a:rPr sz="3600" dirty="0" smtClean="0"/>
              <a:t> </a:t>
            </a:r>
            <a:br>
              <a:rPr sz="3600" dirty="0" smtClean="0"/>
            </a:br>
            <a:r>
              <a:rPr sz="3600" dirty="0" smtClean="0"/>
              <a:t/>
            </a:r>
            <a:br>
              <a:rPr sz="3600" dirty="0" smtClean="0"/>
            </a:br>
            <a:r>
              <a:rPr sz="3600" dirty="0" smtClean="0"/>
              <a:t> II. Components of a </a:t>
            </a:r>
            <a:r>
              <a:rPr sz="3600" dirty="0" smtClean="0"/>
              <a:t>Strong School </a:t>
            </a:r>
            <a:br>
              <a:rPr sz="3600" dirty="0" smtClean="0"/>
            </a:br>
            <a:r>
              <a:rPr sz="3600" dirty="0" smtClean="0"/>
              <a:t>Library </a:t>
            </a:r>
            <a:r>
              <a:rPr sz="3600" dirty="0" smtClean="0"/>
              <a:t>Program</a:t>
            </a:r>
            <a:endParaRPr sz="3600" dirty="0"/>
          </a:p>
        </p:txBody>
      </p:sp>
      <p:pic>
        <p:nvPicPr>
          <p:cNvPr id="16388" name="Picture 1" descr="C:\Users\Melissa\AppData\Local\Microsoft\Windows\Temporary Internet Files\Content.IE5\5JZRWXS4\MP900442248[1].jpg"/>
          <p:cNvPicPr>
            <a:picLocks noChangeAspect="1" noChangeArrowheads="1"/>
          </p:cNvPicPr>
          <p:nvPr/>
        </p:nvPicPr>
        <p:blipFill>
          <a:blip r:embed="rId4" cstate="print"/>
          <a:srcRect/>
          <a:stretch>
            <a:fillRect/>
          </a:stretch>
        </p:blipFill>
        <p:spPr bwMode="auto">
          <a:xfrm>
            <a:off x="0" y="914400"/>
            <a:ext cx="3543300" cy="2362200"/>
          </a:xfrm>
          <a:prstGeom prst="rect">
            <a:avLst/>
          </a:prstGeom>
          <a:noFill/>
          <a:ln w="9525">
            <a:noFill/>
            <a:miter lim="800000"/>
            <a:headEnd/>
            <a:tailEnd/>
          </a:ln>
        </p:spPr>
      </p:pic>
      <p:pic>
        <p:nvPicPr>
          <p:cNvPr id="16389" name="Picture 4" descr="C:\Users\Melissa\AppData\Local\Microsoft\Windows\Temporary Internet Files\Content.IE5\GVGLQX1R\MP900442438[1].jpg"/>
          <p:cNvPicPr>
            <a:picLocks noChangeAspect="1" noChangeArrowheads="1"/>
          </p:cNvPicPr>
          <p:nvPr/>
        </p:nvPicPr>
        <p:blipFill>
          <a:blip r:embed="rId5" cstate="print">
            <a:lum bright="16000"/>
          </a:blip>
          <a:srcRect/>
          <a:stretch>
            <a:fillRect/>
          </a:stretch>
        </p:blipFill>
        <p:spPr bwMode="auto">
          <a:xfrm>
            <a:off x="2514600" y="2209800"/>
            <a:ext cx="4198938"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5"/>
          <p:cNvSpPr>
            <a:spLocks noGrp="1"/>
          </p:cNvSpPr>
          <p:nvPr>
            <p:ph type="title"/>
          </p:nvPr>
        </p:nvSpPr>
        <p:spPr>
          <a:xfrm>
            <a:off x="0" y="457200"/>
            <a:ext cx="9144000" cy="1143000"/>
          </a:xfrm>
        </p:spPr>
        <p:txBody>
          <a:bodyPr/>
          <a:lstStyle/>
          <a:p>
            <a:pPr algn="ctr" eaLnBrk="1" hangingPunct="1"/>
            <a:r>
              <a:rPr lang="en-US" altLang="en-US" dirty="0" smtClean="0"/>
              <a:t>The Role of the School Librarian </a:t>
            </a:r>
          </a:p>
        </p:txBody>
      </p:sp>
      <p:sp>
        <p:nvSpPr>
          <p:cNvPr id="7" name="Content Placeholder 6"/>
          <p:cNvSpPr>
            <a:spLocks noGrp="1"/>
          </p:cNvSpPr>
          <p:nvPr>
            <p:ph idx="1"/>
          </p:nvPr>
        </p:nvSpPr>
        <p:spPr>
          <a:xfrm>
            <a:off x="457200" y="1752600"/>
            <a:ext cx="8229600" cy="4495800"/>
          </a:xfrm>
        </p:spPr>
        <p:txBody>
          <a:bodyPr rtlCol="0">
            <a:normAutofit fontScale="92500" lnSpcReduction="10000"/>
          </a:bodyPr>
          <a:lstStyle/>
          <a:p>
            <a:pPr marL="274320" indent="-274320" eaLnBrk="1" fontAlgn="auto" hangingPunct="1">
              <a:spcAft>
                <a:spcPts val="0"/>
              </a:spcAft>
              <a:buClr>
                <a:schemeClr val="accent3"/>
              </a:buClr>
              <a:buFont typeface="Arial" panose="020B0604020202020204" pitchFamily="34" charset="0"/>
              <a:buChar char="•"/>
              <a:defRPr/>
            </a:pPr>
            <a:r>
              <a:rPr lang="en-US" dirty="0" smtClean="0"/>
              <a:t>Teacher:</a:t>
            </a:r>
          </a:p>
          <a:p>
            <a:pPr marL="640080" lvl="1" indent="-246888" eaLnBrk="1" fontAlgn="auto" hangingPunct="1">
              <a:spcAft>
                <a:spcPts val="0"/>
              </a:spcAft>
              <a:buFont typeface="Wingdings 2"/>
              <a:buChar char=""/>
              <a:defRPr/>
            </a:pPr>
            <a:r>
              <a:rPr lang="en-US" sz="2200" dirty="0" smtClean="0"/>
              <a:t>Collaborates and co-teaches</a:t>
            </a:r>
          </a:p>
          <a:p>
            <a:pPr marL="640080" lvl="1" indent="-246888" eaLnBrk="1" fontAlgn="auto" hangingPunct="1">
              <a:spcAft>
                <a:spcPts val="0"/>
              </a:spcAft>
              <a:buFont typeface="Wingdings 2"/>
              <a:buChar char=""/>
              <a:defRPr/>
            </a:pPr>
            <a:r>
              <a:rPr lang="en-US" sz="2200" dirty="0" smtClean="0"/>
              <a:t>Information literacy skills &amp; projects</a:t>
            </a:r>
          </a:p>
          <a:p>
            <a:pPr marL="640080" lvl="1" indent="-246888" eaLnBrk="1" fontAlgn="auto" hangingPunct="1">
              <a:spcAft>
                <a:spcPts val="0"/>
              </a:spcAft>
              <a:buFont typeface="Wingdings 2"/>
              <a:buChar char=""/>
              <a:defRPr/>
            </a:pPr>
            <a:r>
              <a:rPr lang="en-US" sz="2200" dirty="0" smtClean="0"/>
              <a:t>Provides professional development</a:t>
            </a:r>
          </a:p>
          <a:p>
            <a:pPr marL="640080" lvl="1" indent="-246888" eaLnBrk="1" fontAlgn="auto" hangingPunct="1">
              <a:spcAft>
                <a:spcPts val="0"/>
              </a:spcAft>
              <a:buFont typeface="Wingdings 2"/>
              <a:buChar char=""/>
              <a:defRPr/>
            </a:pPr>
            <a:r>
              <a:rPr lang="en-US" sz="2200" dirty="0" smtClean="0"/>
              <a:t>Promotes a love of reading and literature</a:t>
            </a:r>
          </a:p>
          <a:p>
            <a:pPr marL="274320" indent="-274320" eaLnBrk="1" fontAlgn="auto" hangingPunct="1">
              <a:spcAft>
                <a:spcPts val="600"/>
              </a:spcAft>
              <a:buClr>
                <a:schemeClr val="accent3"/>
              </a:buClr>
              <a:buFont typeface="Arial" panose="020B0604020202020204" pitchFamily="34" charset="0"/>
              <a:buChar char="•"/>
              <a:defRPr/>
            </a:pPr>
            <a:r>
              <a:rPr lang="en-US" dirty="0" smtClean="0"/>
              <a:t>Leader:</a:t>
            </a:r>
          </a:p>
          <a:p>
            <a:pPr marL="640080" lvl="1" indent="-246888" eaLnBrk="1" fontAlgn="auto" hangingPunct="1">
              <a:spcAft>
                <a:spcPts val="0"/>
              </a:spcAft>
              <a:buFont typeface="Wingdings 2"/>
              <a:buChar char=""/>
              <a:defRPr/>
            </a:pPr>
            <a:r>
              <a:rPr lang="en-US" sz="2200" dirty="0" smtClean="0"/>
              <a:t>Ensures SLP supports the school program</a:t>
            </a:r>
          </a:p>
          <a:p>
            <a:pPr marL="640080" lvl="1" indent="-246888" eaLnBrk="1" fontAlgn="auto" hangingPunct="1">
              <a:spcAft>
                <a:spcPts val="0"/>
              </a:spcAft>
              <a:buFont typeface="Wingdings 2"/>
              <a:buChar char=""/>
              <a:defRPr/>
            </a:pPr>
            <a:r>
              <a:rPr lang="en-US" sz="2200" dirty="0" smtClean="0"/>
              <a:t>Committee work</a:t>
            </a:r>
          </a:p>
          <a:p>
            <a:pPr marL="274320" lvl="1" indent="-274320" eaLnBrk="1" fontAlgn="auto" hangingPunct="1">
              <a:spcAft>
                <a:spcPts val="600"/>
              </a:spcAft>
              <a:buClr>
                <a:schemeClr val="accent3"/>
              </a:buClr>
              <a:buSzPct val="95000"/>
              <a:buFont typeface="Arial" panose="020B0604020202020204" pitchFamily="34" charset="0"/>
              <a:buChar char="•"/>
              <a:defRPr/>
            </a:pPr>
            <a:r>
              <a:rPr lang="en-US" dirty="0" smtClean="0"/>
              <a:t>Librarian</a:t>
            </a:r>
          </a:p>
          <a:p>
            <a:pPr marL="640080" lvl="1" indent="-246888" eaLnBrk="1" fontAlgn="auto" hangingPunct="1">
              <a:spcAft>
                <a:spcPts val="0"/>
              </a:spcAft>
              <a:buFont typeface="Wingdings 2"/>
              <a:buChar char=""/>
              <a:defRPr/>
            </a:pPr>
            <a:r>
              <a:rPr lang="en-US" sz="2200" dirty="0" smtClean="0"/>
              <a:t>Develops collection to support curriculum and students</a:t>
            </a:r>
          </a:p>
          <a:p>
            <a:pPr marL="640080" lvl="1" indent="-246888" eaLnBrk="1" fontAlgn="auto" hangingPunct="1">
              <a:spcAft>
                <a:spcPts val="0"/>
              </a:spcAft>
              <a:buFont typeface="Wingdings 2"/>
              <a:buChar char=""/>
              <a:defRPr/>
            </a:pPr>
            <a:r>
              <a:rPr lang="en-US" sz="2200" dirty="0" smtClean="0"/>
              <a:t>Promotes the use of appropriate technology for learning</a:t>
            </a:r>
          </a:p>
          <a:p>
            <a:pPr marL="640080" lvl="1" indent="-246888" eaLnBrk="1" fontAlgn="auto" hangingPunct="1">
              <a:spcAft>
                <a:spcPts val="0"/>
              </a:spcAft>
              <a:buFont typeface="Wingdings 2"/>
              <a:buChar char=""/>
              <a:defRPr/>
            </a:pPr>
            <a:r>
              <a:rPr lang="en-US" sz="2200" dirty="0" smtClean="0"/>
              <a:t>Ethical use of information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p:cNvSpPr>
            <a:spLocks noGrp="1"/>
          </p:cNvSpPr>
          <p:nvPr>
            <p:ph type="title"/>
          </p:nvPr>
        </p:nvSpPr>
        <p:spPr>
          <a:xfrm>
            <a:off x="457200" y="381000"/>
            <a:ext cx="8229600" cy="1143000"/>
          </a:xfrm>
        </p:spPr>
        <p:txBody>
          <a:bodyPr/>
          <a:lstStyle/>
          <a:p>
            <a:pPr algn="ctr" eaLnBrk="1" hangingPunct="1"/>
            <a:r>
              <a:rPr lang="en-US" altLang="en-US" dirty="0" smtClean="0"/>
              <a:t>Types of Staffing</a:t>
            </a:r>
          </a:p>
        </p:txBody>
      </p:sp>
      <p:sp>
        <p:nvSpPr>
          <p:cNvPr id="18435" name="Text Placeholder 1"/>
          <p:cNvSpPr>
            <a:spLocks noGrp="1"/>
          </p:cNvSpPr>
          <p:nvPr>
            <p:ph type="body" idx="1"/>
          </p:nvPr>
        </p:nvSpPr>
        <p:spPr>
          <a:xfrm>
            <a:off x="533400" y="1524000"/>
            <a:ext cx="4040188" cy="658813"/>
          </a:xfrm>
        </p:spPr>
        <p:txBody>
          <a:bodyPr/>
          <a:lstStyle/>
          <a:p>
            <a:pPr eaLnBrk="1" hangingPunct="1"/>
            <a:r>
              <a:rPr lang="en-US" altLang="en-US" dirty="0" smtClean="0"/>
              <a:t>Library Aide</a:t>
            </a:r>
          </a:p>
        </p:txBody>
      </p:sp>
      <p:sp>
        <p:nvSpPr>
          <p:cNvPr id="18436" name="Text Placeholder 2"/>
          <p:cNvSpPr>
            <a:spLocks noGrp="1"/>
          </p:cNvSpPr>
          <p:nvPr>
            <p:ph type="body" sz="half" idx="3"/>
          </p:nvPr>
        </p:nvSpPr>
        <p:spPr>
          <a:xfrm>
            <a:off x="3429000" y="1524000"/>
            <a:ext cx="4041775" cy="654050"/>
          </a:xfrm>
        </p:spPr>
        <p:txBody>
          <a:bodyPr/>
          <a:lstStyle/>
          <a:p>
            <a:pPr eaLnBrk="1" hangingPunct="1"/>
            <a:r>
              <a:rPr lang="en-US" altLang="en-US" dirty="0" smtClean="0"/>
              <a:t>Librarian</a:t>
            </a:r>
          </a:p>
        </p:txBody>
      </p:sp>
      <p:sp>
        <p:nvSpPr>
          <p:cNvPr id="18437" name="Content Placeholder 4"/>
          <p:cNvSpPr>
            <a:spLocks noGrp="1"/>
          </p:cNvSpPr>
          <p:nvPr>
            <p:ph sz="quarter" idx="2"/>
          </p:nvPr>
        </p:nvSpPr>
        <p:spPr>
          <a:xfrm>
            <a:off x="381000" y="2133600"/>
            <a:ext cx="2514600" cy="3846513"/>
          </a:xfrm>
        </p:spPr>
        <p:txBody>
          <a:bodyPr/>
          <a:lstStyle/>
          <a:p>
            <a:pPr eaLnBrk="1" hangingPunct="1"/>
            <a:r>
              <a:rPr lang="en-US" altLang="en-US" sz="2000" dirty="0" smtClean="0"/>
              <a:t>Checks books in and out</a:t>
            </a:r>
          </a:p>
          <a:p>
            <a:pPr eaLnBrk="1" hangingPunct="1"/>
            <a:r>
              <a:rPr lang="en-US" altLang="en-US" sz="2000" dirty="0" smtClean="0"/>
              <a:t>Shelves books</a:t>
            </a:r>
          </a:p>
          <a:p>
            <a:pPr eaLnBrk="1" hangingPunct="1"/>
            <a:r>
              <a:rPr lang="en-US" altLang="en-US" sz="2000" dirty="0" smtClean="0"/>
              <a:t>Reads stories</a:t>
            </a:r>
          </a:p>
          <a:p>
            <a:pPr eaLnBrk="1" hangingPunct="1"/>
            <a:r>
              <a:rPr lang="en-US" altLang="en-US" sz="2000" dirty="0" smtClean="0"/>
              <a:t>Repairs books</a:t>
            </a:r>
          </a:p>
          <a:p>
            <a:pPr eaLnBrk="1" hangingPunct="1"/>
            <a:r>
              <a:rPr lang="en-US" altLang="en-US" sz="2000" dirty="0" smtClean="0"/>
              <a:t>Takes inventory</a:t>
            </a:r>
            <a:r>
              <a:rPr lang="en-US" altLang="en-US" dirty="0" smtClean="0"/>
              <a:t>			</a:t>
            </a:r>
          </a:p>
        </p:txBody>
      </p:sp>
      <p:sp>
        <p:nvSpPr>
          <p:cNvPr id="18438" name="Content Placeholder 5"/>
          <p:cNvSpPr>
            <a:spLocks noGrp="1"/>
          </p:cNvSpPr>
          <p:nvPr>
            <p:ph sz="quarter" idx="4"/>
          </p:nvPr>
        </p:nvSpPr>
        <p:spPr>
          <a:xfrm>
            <a:off x="3124200" y="2057400"/>
            <a:ext cx="5715000" cy="4800600"/>
          </a:xfrm>
        </p:spPr>
        <p:txBody>
          <a:bodyPr/>
          <a:lstStyle/>
          <a:p>
            <a:pPr eaLnBrk="1" hangingPunct="1"/>
            <a:r>
              <a:rPr lang="en-US" altLang="en-US" sz="1800" dirty="0" smtClean="0"/>
              <a:t>Evaluates collection against the curriculum and purchases print and non-print (audio, video, digital, online) resources to support the curriculum and ensures these are well used by teachers and students; </a:t>
            </a:r>
          </a:p>
          <a:p>
            <a:pPr eaLnBrk="1" hangingPunct="1"/>
            <a:r>
              <a:rPr lang="en-US" altLang="en-US" sz="1800" dirty="0" smtClean="0"/>
              <a:t>Manages collection to ensure it remains current and meets the needs of all learners</a:t>
            </a:r>
          </a:p>
          <a:p>
            <a:pPr eaLnBrk="1" hangingPunct="1"/>
            <a:r>
              <a:rPr lang="en-US" altLang="en-US" sz="1800" dirty="0" smtClean="0"/>
              <a:t>Teaches research skills, information literacy and digital citizenship</a:t>
            </a:r>
          </a:p>
          <a:p>
            <a:pPr eaLnBrk="1" hangingPunct="1"/>
            <a:r>
              <a:rPr lang="en-US" altLang="en-US" sz="1800" dirty="0" smtClean="0"/>
              <a:t>Deep understanding of literature to engage students and build life-long readers</a:t>
            </a:r>
          </a:p>
          <a:p>
            <a:pPr eaLnBrk="1" hangingPunct="1"/>
            <a:r>
              <a:rPr lang="en-US" altLang="en-US" sz="1800" dirty="0" smtClean="0"/>
              <a:t>Certified teacher who can co-teach with classroom, subject-area teachers</a:t>
            </a:r>
          </a:p>
          <a:p>
            <a:pPr eaLnBrk="1" hangingPunct="1"/>
            <a:r>
              <a:rPr lang="en-US" altLang="en-US" sz="1800" dirty="0" smtClean="0"/>
              <a:t>Evaluates new technology (including online sources) for use in literacy, research, communicating and creating; and can provide professional development to aide teachers in using these resources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0" y="381000"/>
            <a:ext cx="9144000" cy="1143000"/>
          </a:xfrm>
        </p:spPr>
        <p:txBody>
          <a:bodyPr/>
          <a:lstStyle/>
          <a:p>
            <a:pPr algn="ctr" eaLnBrk="1" hangingPunct="1"/>
            <a:r>
              <a:rPr lang="en-US" altLang="en-US" dirty="0" smtClean="0"/>
              <a:t>Does it Matter?   </a:t>
            </a:r>
          </a:p>
        </p:txBody>
      </p:sp>
      <p:sp>
        <p:nvSpPr>
          <p:cNvPr id="5" name="Content Placeholder 4"/>
          <p:cNvSpPr>
            <a:spLocks noGrp="1"/>
          </p:cNvSpPr>
          <p:nvPr>
            <p:ph idx="1"/>
          </p:nvPr>
        </p:nvSpPr>
        <p:spPr>
          <a:xfrm>
            <a:off x="457200" y="1752600"/>
            <a:ext cx="8229600" cy="4373563"/>
          </a:xfrm>
        </p:spPr>
        <p:txBody>
          <a:bodyPr rtlCol="0">
            <a:normAutofit fontScale="92500" lnSpcReduction="10000"/>
          </a:bodyPr>
          <a:lstStyle/>
          <a:p>
            <a:pPr marL="274320" indent="-274320" eaLnBrk="1" fontAlgn="auto" hangingPunct="1">
              <a:spcAft>
                <a:spcPts val="0"/>
              </a:spcAft>
              <a:buClr>
                <a:schemeClr val="accent3"/>
              </a:buClr>
              <a:buFont typeface="Arial" panose="020B0604020202020204" pitchFamily="34" charset="0"/>
              <a:buChar char="•"/>
              <a:defRPr/>
            </a:pPr>
            <a:r>
              <a:rPr lang="en-US" i="1" dirty="0" smtClean="0"/>
              <a:t>“The most important thing a strong library program can have is a full-time certified librarian with support staff.” </a:t>
            </a:r>
          </a:p>
          <a:p>
            <a:pPr marL="274320" indent="0" eaLnBrk="1" fontAlgn="auto" hangingPunct="1">
              <a:spcAft>
                <a:spcPts val="0"/>
              </a:spcAft>
              <a:buClr>
                <a:schemeClr val="accent3"/>
              </a:buClr>
              <a:buFont typeface="Wingdings 2"/>
              <a:buNone/>
              <a:defRPr/>
            </a:pPr>
            <a:r>
              <a:rPr lang="en-US" sz="1700" dirty="0" smtClean="0">
                <a:latin typeface="Calibri" pitchFamily="34" charset="0"/>
                <a:cs typeface="Arial" charset="0"/>
              </a:rPr>
              <a:t>-PA School Library Project, et. al. 2012. Creating 21st-Centry Learners: A Report on Pennsylvania’s Public School Libraries. http://www.elcpa.org/Creating21stCenturyLearners_LibraryDataReport.10.17.12.pdf (accessed March 18, 2013).</a:t>
            </a:r>
            <a:r>
              <a:rPr lang="en-US" sz="1400" dirty="0" smtClean="0"/>
              <a:t/>
            </a:r>
            <a:br>
              <a:rPr lang="en-US" sz="1400" dirty="0" smtClean="0"/>
            </a:br>
            <a:endParaRPr lang="en-US" sz="1400" dirty="0" smtClean="0"/>
          </a:p>
          <a:p>
            <a:pPr marL="274320" indent="-274320" eaLnBrk="1" fontAlgn="auto" hangingPunct="1">
              <a:spcAft>
                <a:spcPts val="0"/>
              </a:spcAft>
              <a:buClr>
                <a:schemeClr val="accent3"/>
              </a:buClr>
              <a:buFont typeface="Arial" panose="020B0604020202020204" pitchFamily="34" charset="0"/>
              <a:buChar char="•"/>
              <a:defRPr/>
            </a:pPr>
            <a:r>
              <a:rPr lang="en-US" i="1" dirty="0" smtClean="0"/>
              <a:t>“School librarians have deep expertise in digital literacy skills; have well-developed instructional strategies based on thinking critically, communicating creatively in a variety of media, and solving problems creatively; and are often role models for strong leadership, initiative, and other career and life skills.” </a:t>
            </a:r>
            <a:r>
              <a:rPr lang="en-US" sz="1700" dirty="0" smtClean="0">
                <a:latin typeface="Calibri" pitchFamily="34" charset="0"/>
                <a:cs typeface="Arial" charset="0"/>
              </a:rPr>
              <a:t>- Trilling, Bernie. 2010. “From Libraries to Learning Libratories: The New ABC's of 21st-Century School Libraries.” School Library Monthly 29 (1): 43.  &lt;http://www.schoollibrarymonthly.com/articles/Trilling2010-v27n1p43.html&gt;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457200"/>
            <a:ext cx="9144000" cy="1143000"/>
          </a:xfrm>
        </p:spPr>
        <p:txBody>
          <a:bodyPr/>
          <a:lstStyle/>
          <a:p>
            <a:pPr algn="ctr" eaLnBrk="1" hangingPunct="1"/>
            <a:r>
              <a:rPr lang="en-US" altLang="en-US" dirty="0" smtClean="0"/>
              <a:t>Common Core and PARCC</a:t>
            </a:r>
          </a:p>
        </p:txBody>
      </p:sp>
      <p:sp>
        <p:nvSpPr>
          <p:cNvPr id="20483" name="Content Placeholder 2"/>
          <p:cNvSpPr>
            <a:spLocks noGrp="1"/>
          </p:cNvSpPr>
          <p:nvPr>
            <p:ph idx="1"/>
          </p:nvPr>
        </p:nvSpPr>
        <p:spPr/>
        <p:txBody>
          <a:bodyPr/>
          <a:lstStyle/>
          <a:p>
            <a:pPr eaLnBrk="1" hangingPunct="1"/>
            <a:r>
              <a:rPr lang="en-US" altLang="en-US" dirty="0" smtClean="0"/>
              <a:t>Common Core Skills are LIBRARY skills</a:t>
            </a:r>
          </a:p>
          <a:p>
            <a:pPr lvl="1" eaLnBrk="1" hangingPunct="1"/>
            <a:r>
              <a:rPr lang="en-US" altLang="en-US" dirty="0" smtClean="0"/>
              <a:t>Reading informational texts</a:t>
            </a:r>
          </a:p>
          <a:p>
            <a:pPr lvl="1" eaLnBrk="1" hangingPunct="1"/>
            <a:r>
              <a:rPr lang="en-US" altLang="en-US" dirty="0" smtClean="0"/>
              <a:t>Reading more complex texts</a:t>
            </a:r>
          </a:p>
          <a:p>
            <a:pPr lvl="1" eaLnBrk="1" hangingPunct="1"/>
            <a:r>
              <a:rPr lang="en-US" altLang="en-US" dirty="0" smtClean="0"/>
              <a:t>Using multiple texts to provide evidence </a:t>
            </a:r>
          </a:p>
          <a:p>
            <a:pPr lvl="1" eaLnBrk="1" hangingPunct="1"/>
            <a:r>
              <a:rPr lang="en-US" altLang="en-US" dirty="0" smtClean="0"/>
              <a:t>Using technology as a way to gather and share information, create new products to show learning</a:t>
            </a:r>
          </a:p>
          <a:p>
            <a:pPr lvl="1" eaLnBrk="1" hangingPunct="1"/>
            <a:r>
              <a:rPr lang="en-US" altLang="en-US" dirty="0" smtClean="0"/>
              <a:t>Research skills—developing questions, identifying and using nonfiction texts and databases, taking notes, using multiple sources to create a product that shows new learning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457200"/>
            <a:ext cx="9144000" cy="1143000"/>
          </a:xfrm>
        </p:spPr>
        <p:txBody>
          <a:bodyPr/>
          <a:lstStyle/>
          <a:p>
            <a:pPr algn="ctr" eaLnBrk="1" hangingPunct="1"/>
            <a:r>
              <a:rPr lang="en-US" altLang="en-US" dirty="0" smtClean="0"/>
              <a:t>Topics</a:t>
            </a:r>
          </a:p>
        </p:txBody>
      </p:sp>
      <p:sp>
        <p:nvSpPr>
          <p:cNvPr id="3" name="Content Placeholder 2"/>
          <p:cNvSpPr>
            <a:spLocks noGrp="1"/>
          </p:cNvSpPr>
          <p:nvPr>
            <p:ph sz="half" idx="1"/>
          </p:nvPr>
        </p:nvSpPr>
        <p:spPr>
          <a:xfrm>
            <a:off x="304800" y="1981200"/>
            <a:ext cx="4267200" cy="4435475"/>
          </a:xfrm>
        </p:spPr>
        <p:txBody>
          <a:bodyPr>
            <a:normAutofit fontScale="92500" lnSpcReduction="20000"/>
          </a:bodyPr>
          <a:lstStyle/>
          <a:p>
            <a:pPr marL="571500" indent="-571500" eaLnBrk="1" fontAlgn="auto" hangingPunct="1">
              <a:spcAft>
                <a:spcPts val="0"/>
              </a:spcAft>
              <a:buClr>
                <a:schemeClr val="accent2">
                  <a:lumMod val="75000"/>
                </a:schemeClr>
              </a:buClr>
              <a:buFont typeface="+mj-lt"/>
              <a:buAutoNum type="romanUcPeriod"/>
              <a:defRPr/>
            </a:pPr>
            <a:r>
              <a:rPr lang="en-US" sz="2400" b="1" dirty="0" smtClean="0"/>
              <a:t>Current State: </a:t>
            </a:r>
            <a:r>
              <a:rPr lang="en-US" sz="2400" dirty="0" smtClean="0"/>
              <a:t>Parent Concerns </a:t>
            </a:r>
          </a:p>
          <a:p>
            <a:pPr marL="571500" indent="-571500" eaLnBrk="1" fontAlgn="auto" hangingPunct="1">
              <a:spcAft>
                <a:spcPts val="0"/>
              </a:spcAft>
              <a:buClr>
                <a:schemeClr val="accent3"/>
              </a:buClr>
              <a:buFont typeface="Wingdings 2"/>
              <a:buNone/>
              <a:defRPr/>
            </a:pPr>
            <a:endParaRPr lang="en-US" sz="2400" dirty="0" smtClean="0"/>
          </a:p>
          <a:p>
            <a:pPr marL="571500" indent="-571500" eaLnBrk="1" fontAlgn="auto" hangingPunct="1">
              <a:spcAft>
                <a:spcPts val="0"/>
              </a:spcAft>
              <a:buClr>
                <a:schemeClr val="accent2">
                  <a:lumMod val="75000"/>
                </a:schemeClr>
              </a:buClr>
              <a:buFont typeface="+mj-lt"/>
              <a:buAutoNum type="romanUcPeriod" startAt="2"/>
              <a:defRPr/>
            </a:pPr>
            <a:r>
              <a:rPr lang="en-US" sz="2400" b="1" dirty="0" smtClean="0"/>
              <a:t>Ideal State: </a:t>
            </a:r>
            <a:r>
              <a:rPr lang="en-US" sz="2400" dirty="0" smtClean="0"/>
              <a:t>Components of a </a:t>
            </a:r>
            <a:r>
              <a:rPr lang="en-US" sz="2400" dirty="0" smtClean="0"/>
              <a:t>Strong </a:t>
            </a:r>
            <a:r>
              <a:rPr lang="en-US" sz="2400" dirty="0" smtClean="0"/>
              <a:t>School Library Program </a:t>
            </a:r>
          </a:p>
          <a:p>
            <a:pPr marL="571500" indent="-571500" eaLnBrk="1" fontAlgn="auto" hangingPunct="1">
              <a:spcAft>
                <a:spcPts val="0"/>
              </a:spcAft>
              <a:buClr>
                <a:schemeClr val="accent3"/>
              </a:buClr>
              <a:buFont typeface="+mj-lt"/>
              <a:buAutoNum type="romanUcPeriod" startAt="2"/>
              <a:defRPr/>
            </a:pPr>
            <a:endParaRPr lang="en-US" sz="2400" dirty="0" smtClean="0"/>
          </a:p>
          <a:p>
            <a:pPr marL="571500" indent="-571500" eaLnBrk="1" fontAlgn="auto" hangingPunct="1">
              <a:spcAft>
                <a:spcPts val="0"/>
              </a:spcAft>
              <a:buClr>
                <a:schemeClr val="accent2">
                  <a:lumMod val="75000"/>
                </a:schemeClr>
              </a:buClr>
              <a:buFont typeface="+mj-lt"/>
              <a:buAutoNum type="romanUcPeriod" startAt="3"/>
              <a:defRPr/>
            </a:pPr>
            <a:r>
              <a:rPr lang="en-US" sz="2400" b="1" dirty="0" smtClean="0"/>
              <a:t>Bridge to the Future:  </a:t>
            </a:r>
            <a:r>
              <a:rPr lang="en-US" sz="2400" dirty="0" smtClean="0"/>
              <a:t>Steps to Building a Strong School Library Program</a:t>
            </a:r>
          </a:p>
          <a:p>
            <a:pPr marL="571500" indent="-571500" eaLnBrk="1" fontAlgn="auto" hangingPunct="1">
              <a:spcAft>
                <a:spcPts val="0"/>
              </a:spcAft>
              <a:buClr>
                <a:schemeClr val="accent2">
                  <a:lumMod val="75000"/>
                </a:schemeClr>
              </a:buClr>
              <a:buNone/>
              <a:defRPr/>
            </a:pPr>
            <a:endParaRPr lang="en-US" sz="2400" dirty="0" smtClean="0"/>
          </a:p>
          <a:p>
            <a:pPr marL="571500" indent="-571500" eaLnBrk="1" fontAlgn="auto" hangingPunct="1">
              <a:spcAft>
                <a:spcPts val="0"/>
              </a:spcAft>
              <a:buClr>
                <a:schemeClr val="accent2">
                  <a:lumMod val="75000"/>
                </a:schemeClr>
              </a:buClr>
              <a:buFont typeface="+mj-lt"/>
              <a:buAutoNum type="romanUcPeriod" startAt="4"/>
              <a:defRPr/>
            </a:pPr>
            <a:r>
              <a:rPr lang="en-US" sz="2400" b="1" dirty="0" smtClean="0"/>
              <a:t>Success Story: </a:t>
            </a:r>
            <a:r>
              <a:rPr lang="en-US" sz="2400" dirty="0" smtClean="0"/>
              <a:t>Belmonte Middle School Learning Commons, Saugus </a:t>
            </a:r>
            <a:endParaRPr lang="en-US" sz="2400" dirty="0"/>
          </a:p>
        </p:txBody>
      </p:sp>
      <p:pic>
        <p:nvPicPr>
          <p:cNvPr id="5124" name="Picture 9" descr="http://ts3.mm.bing.net/th?id=H.4873290123446738&amp;pid=15.1"/>
          <p:cNvPicPr>
            <a:picLocks noChangeAspect="1" noChangeArrowheads="1"/>
          </p:cNvPicPr>
          <p:nvPr/>
        </p:nvPicPr>
        <p:blipFill>
          <a:blip r:embed="rId3" cstate="print"/>
          <a:srcRect/>
          <a:stretch>
            <a:fillRect/>
          </a:stretch>
        </p:blipFill>
        <p:spPr bwMode="auto">
          <a:xfrm>
            <a:off x="5181600" y="1981200"/>
            <a:ext cx="3352800" cy="447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533400"/>
            <a:ext cx="9144000" cy="1143000"/>
          </a:xfrm>
        </p:spPr>
        <p:txBody>
          <a:bodyPr/>
          <a:lstStyle/>
          <a:p>
            <a:pPr algn="ctr" eaLnBrk="1" hangingPunct="1"/>
            <a:r>
              <a:rPr lang="en-US" altLang="en-US" dirty="0" smtClean="0"/>
              <a:t>Components of a School Library</a:t>
            </a:r>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r>
              <a:rPr lang="en-US" sz="2400" dirty="0" smtClean="0"/>
              <a:t>Professional staff</a:t>
            </a:r>
          </a:p>
          <a:p>
            <a:pPr marL="274320" indent="-274320" eaLnBrk="1" fontAlgn="auto" hangingPunct="1">
              <a:spcAft>
                <a:spcPts val="0"/>
              </a:spcAft>
              <a:buClr>
                <a:schemeClr val="accent3"/>
              </a:buClr>
              <a:buFont typeface="Wingdings 2"/>
              <a:buChar char=""/>
              <a:defRPr/>
            </a:pPr>
            <a:r>
              <a:rPr lang="en-US" sz="2400" dirty="0" smtClean="0"/>
              <a:t>Collection of current print and non-print (audio, video, digital, online) resources that support the curriculum and the students </a:t>
            </a:r>
          </a:p>
          <a:p>
            <a:pPr marL="274320" indent="-274320" eaLnBrk="1" fontAlgn="auto" hangingPunct="1">
              <a:spcAft>
                <a:spcPts val="0"/>
              </a:spcAft>
              <a:buClr>
                <a:schemeClr val="accent3"/>
              </a:buClr>
              <a:buFont typeface="Wingdings 2"/>
              <a:buChar char=""/>
              <a:defRPr/>
            </a:pPr>
            <a:r>
              <a:rPr lang="en-US" sz="2400" dirty="0" smtClean="0"/>
              <a:t>Access to appropriate technology and access to online resources as determined by school librarian working with faculty</a:t>
            </a:r>
          </a:p>
          <a:p>
            <a:pPr marL="274320" indent="-274320" eaLnBrk="1" fontAlgn="auto" hangingPunct="1">
              <a:spcAft>
                <a:spcPts val="0"/>
              </a:spcAft>
              <a:buClr>
                <a:schemeClr val="accent3"/>
              </a:buClr>
              <a:buFont typeface="Wingdings 2"/>
              <a:buChar char=""/>
              <a:defRPr/>
            </a:pPr>
            <a:r>
              <a:rPr lang="en-US" sz="2400" dirty="0" smtClean="0"/>
              <a:t>Space for classes to come in and work with librarian on research projects; ideally space should support simultaneous use by more than one class/group of students</a:t>
            </a:r>
          </a:p>
          <a:p>
            <a:pPr marL="274320" indent="-274320" eaLnBrk="1" fontAlgn="auto" hangingPunct="1">
              <a:spcAft>
                <a:spcPts val="0"/>
              </a:spcAft>
              <a:buClr>
                <a:schemeClr val="accent3"/>
              </a:buClr>
              <a:buFont typeface="Wingdings 2"/>
              <a:buChar char=""/>
              <a:defRPr/>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3962400" y="760413"/>
            <a:ext cx="4953000" cy="6097587"/>
          </a:xfrm>
          <a:prstGeom prst="rect">
            <a:avLst/>
          </a:prstGeom>
          <a:noFill/>
          <a:ln w="9525">
            <a:noFill/>
            <a:miter lim="800000"/>
            <a:headEnd/>
            <a:tailEnd/>
          </a:ln>
        </p:spPr>
      </p:pic>
      <p:sp>
        <p:nvSpPr>
          <p:cNvPr id="22531" name="TextBox 3"/>
          <p:cNvSpPr txBox="1">
            <a:spLocks noChangeArrowheads="1"/>
          </p:cNvSpPr>
          <p:nvPr/>
        </p:nvSpPr>
        <p:spPr bwMode="auto">
          <a:xfrm>
            <a:off x="990600" y="2362200"/>
            <a:ext cx="2514600" cy="862013"/>
          </a:xfrm>
          <a:prstGeom prst="rect">
            <a:avLst/>
          </a:prstGeom>
          <a:noFill/>
          <a:ln w="9525">
            <a:noFill/>
            <a:miter lim="800000"/>
            <a:headEnd/>
            <a:tailEnd/>
          </a:ln>
        </p:spPr>
        <p:txBody>
          <a:bodyPr>
            <a:spAutoFit/>
          </a:bodyPr>
          <a:lstStyle/>
          <a:p>
            <a:r>
              <a:rPr lang="en-US" altLang="en-US" sz="5000" dirty="0"/>
              <a:t>Data!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5410200"/>
            <a:ext cx="8382000" cy="11430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eaLnBrk="1" fontAlgn="auto" hangingPunct="1">
              <a:spcBef>
                <a:spcPts val="600"/>
              </a:spcBef>
              <a:spcAft>
                <a:spcPts val="0"/>
              </a:spcAft>
              <a:defRPr/>
            </a:pPr>
            <a:r>
              <a:rPr sz="4000" dirty="0" smtClean="0"/>
              <a:t/>
            </a:r>
            <a:br>
              <a:rPr sz="4000" dirty="0" smtClean="0"/>
            </a:br>
            <a:r>
              <a:rPr sz="4000" dirty="0" smtClean="0"/>
              <a:t/>
            </a:r>
            <a:br>
              <a:rPr sz="4000" dirty="0" smtClean="0"/>
            </a:br>
            <a:r>
              <a:rPr sz="4000" dirty="0" smtClean="0"/>
              <a:t/>
            </a:r>
            <a:br>
              <a:rPr sz="4000" dirty="0" smtClean="0"/>
            </a:br>
            <a:r>
              <a:rPr sz="4000" dirty="0" smtClean="0"/>
              <a:t/>
            </a:r>
            <a:br>
              <a:rPr sz="4000" dirty="0" smtClean="0"/>
            </a:br>
            <a:r>
              <a:rPr sz="4000" dirty="0" smtClean="0"/>
              <a:t/>
            </a:r>
            <a:br>
              <a:rPr sz="4000" dirty="0" smtClean="0"/>
            </a:br>
            <a:r>
              <a:rPr sz="4000" dirty="0" smtClean="0"/>
              <a:t> </a:t>
            </a:r>
            <a:br>
              <a:rPr sz="4000" dirty="0" smtClean="0"/>
            </a:br>
            <a:r>
              <a:rPr sz="4000" dirty="0" smtClean="0"/>
              <a:t> III. Steps to Building a Strong </a:t>
            </a:r>
            <a:r>
              <a:rPr sz="4000" dirty="0" smtClean="0"/>
              <a:t>School Library </a:t>
            </a:r>
            <a:r>
              <a:rPr sz="4000" dirty="0" smtClean="0"/>
              <a:t>Program</a:t>
            </a:r>
            <a:endParaRPr sz="4000" dirty="0"/>
          </a:p>
        </p:txBody>
      </p:sp>
      <p:pic>
        <p:nvPicPr>
          <p:cNvPr id="23555" name="Picture 1" descr="C:\Users\Melissa\AppData\Local\Microsoft\Windows\Temporary Internet Files\Content.IE5\B3U5U1U9\MP900409270[1].jpg"/>
          <p:cNvPicPr>
            <a:picLocks noChangeAspect="1" noChangeArrowheads="1"/>
          </p:cNvPicPr>
          <p:nvPr/>
        </p:nvPicPr>
        <p:blipFill>
          <a:blip r:embed="rId3" cstate="print"/>
          <a:srcRect/>
          <a:stretch>
            <a:fillRect/>
          </a:stretch>
        </p:blipFill>
        <p:spPr bwMode="auto">
          <a:xfrm>
            <a:off x="304800" y="1219200"/>
            <a:ext cx="2584450" cy="3886200"/>
          </a:xfrm>
          <a:prstGeom prst="rect">
            <a:avLst/>
          </a:prstGeom>
          <a:noFill/>
          <a:ln w="63500">
            <a:solidFill>
              <a:schemeClr val="accent1"/>
            </a:solidFill>
            <a:miter lim="800000"/>
            <a:headEnd/>
            <a:tailEnd/>
          </a:ln>
        </p:spPr>
      </p:pic>
      <p:pic>
        <p:nvPicPr>
          <p:cNvPr id="23556" name="Picture 2" descr="C:\Users\Melissa\AppData\Local\Microsoft\Windows\Temporary Internet Files\Content.IE5\8A75NCQH\MP900427685[1].jpg"/>
          <p:cNvPicPr>
            <a:picLocks noChangeAspect="1" noChangeArrowheads="1"/>
          </p:cNvPicPr>
          <p:nvPr/>
        </p:nvPicPr>
        <p:blipFill>
          <a:blip r:embed="rId4" cstate="print"/>
          <a:srcRect/>
          <a:stretch>
            <a:fillRect/>
          </a:stretch>
        </p:blipFill>
        <p:spPr bwMode="auto">
          <a:xfrm>
            <a:off x="6248400" y="1219200"/>
            <a:ext cx="2590800" cy="3884613"/>
          </a:xfrm>
          <a:prstGeom prst="rect">
            <a:avLst/>
          </a:prstGeom>
          <a:noFill/>
          <a:ln w="63500" cap="rnd">
            <a:solidFill>
              <a:schemeClr val="accent1"/>
            </a:solidFill>
            <a:miter lim="800000"/>
            <a:headEnd/>
            <a:tailEnd/>
          </a:ln>
        </p:spPr>
      </p:pic>
      <p:pic>
        <p:nvPicPr>
          <p:cNvPr id="23557" name="Picture 4" descr="C:\Users\Melissa\AppData\Local\Microsoft\Windows\Temporary Internet Files\Content.IE5\31XNB3US\MP900427785[1].jpg"/>
          <p:cNvPicPr>
            <a:picLocks noChangeAspect="1" noChangeArrowheads="1"/>
          </p:cNvPicPr>
          <p:nvPr/>
        </p:nvPicPr>
        <p:blipFill>
          <a:blip r:embed="rId5" cstate="print"/>
          <a:srcRect/>
          <a:stretch>
            <a:fillRect/>
          </a:stretch>
        </p:blipFill>
        <p:spPr bwMode="auto">
          <a:xfrm>
            <a:off x="3352800" y="1219200"/>
            <a:ext cx="2592388" cy="3886200"/>
          </a:xfrm>
          <a:prstGeom prst="rect">
            <a:avLst/>
          </a:prstGeom>
          <a:noFill/>
          <a:ln w="63500" cap="rnd">
            <a:solidFill>
              <a:schemeClr val="accent1"/>
            </a:solid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0" y="704850"/>
            <a:ext cx="9144000" cy="666750"/>
          </a:xfrm>
        </p:spPr>
        <p:txBody>
          <a:bodyPr/>
          <a:lstStyle/>
          <a:p>
            <a:pPr algn="ctr" eaLnBrk="1" hangingPunct="1"/>
            <a:r>
              <a:rPr lang="en-US" altLang="en-US" dirty="0" smtClean="0"/>
              <a:t>Building a Library Program</a:t>
            </a:r>
          </a:p>
        </p:txBody>
      </p:sp>
      <p:sp>
        <p:nvSpPr>
          <p:cNvPr id="4" name="Content Placeholder 3"/>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r>
              <a:rPr lang="en-US" dirty="0" smtClean="0"/>
              <a:t>Professional staff is an important first step</a:t>
            </a:r>
          </a:p>
          <a:p>
            <a:pPr marL="640080" lvl="1" indent="-246888" eaLnBrk="1" fontAlgn="auto" hangingPunct="1">
              <a:spcAft>
                <a:spcPts val="0"/>
              </a:spcAft>
              <a:buFont typeface="Constantia" pitchFamily="18" charset="0"/>
              <a:buChar char="–"/>
              <a:defRPr/>
            </a:pPr>
            <a:r>
              <a:rPr lang="en-US" dirty="0" smtClean="0"/>
              <a:t>A professional managing a team of paraprofessionals is a common first step, but not considered the goal</a:t>
            </a:r>
          </a:p>
          <a:p>
            <a:pPr marL="640080" lvl="1" indent="-246888" eaLnBrk="1" fontAlgn="auto" hangingPunct="1">
              <a:spcAft>
                <a:spcPts val="0"/>
              </a:spcAft>
              <a:buFont typeface="Constantia" pitchFamily="18" charset="0"/>
              <a:buChar char="–"/>
              <a:defRPr/>
            </a:pPr>
            <a:r>
              <a:rPr lang="en-US" dirty="0" smtClean="0"/>
              <a:t>The goal should be a professional librarian in each school library</a:t>
            </a:r>
          </a:p>
          <a:p>
            <a:pPr marL="274320" indent="-274320" eaLnBrk="1" fontAlgn="auto" hangingPunct="1">
              <a:spcAft>
                <a:spcPts val="0"/>
              </a:spcAft>
              <a:buClr>
                <a:schemeClr val="accent3"/>
              </a:buClr>
              <a:buFont typeface="Wingdings 2"/>
              <a:buChar char=""/>
              <a:defRPr/>
            </a:pPr>
            <a:r>
              <a:rPr lang="en-US" dirty="0" smtClean="0"/>
              <a:t>Move to an online catalog and electronic circulation system</a:t>
            </a:r>
          </a:p>
          <a:p>
            <a:pPr marL="274320" indent="-274320" eaLnBrk="1" fontAlgn="auto" hangingPunct="1">
              <a:spcAft>
                <a:spcPts val="0"/>
              </a:spcAft>
              <a:buClr>
                <a:schemeClr val="accent3"/>
              </a:buClr>
              <a:buFont typeface="Wingdings 2"/>
              <a:buChar char=""/>
              <a:defRPr/>
            </a:pPr>
            <a:r>
              <a:rPr lang="en-US" dirty="0" smtClean="0"/>
              <a:t>Evaluate the collection and create a long-term plan for updating and adding appropriate materials</a:t>
            </a:r>
          </a:p>
          <a:p>
            <a:pPr marL="0" indent="0" eaLnBrk="1" fontAlgn="auto" hangingPunct="1">
              <a:spcAft>
                <a:spcPts val="0"/>
              </a:spcAft>
              <a:buClr>
                <a:schemeClr val="accent3"/>
              </a:buClr>
              <a:buFont typeface="Wingdings 2"/>
              <a:buNone/>
              <a:defRPr/>
            </a:pPr>
            <a:endParaRPr lang="en-US" dirty="0" smtClean="0"/>
          </a:p>
          <a:p>
            <a:pPr marL="274320" indent="-274320" eaLnBrk="1" fontAlgn="auto" hangingPunct="1">
              <a:spcAft>
                <a:spcPts val="0"/>
              </a:spcAft>
              <a:buClr>
                <a:schemeClr val="accent3"/>
              </a:buClr>
              <a:buFont typeface="Wingdings 2"/>
              <a:buChar char=""/>
              <a:defRPr/>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704850"/>
            <a:ext cx="9144000" cy="742950"/>
          </a:xfrm>
        </p:spPr>
        <p:txBody>
          <a:bodyPr/>
          <a:lstStyle/>
          <a:p>
            <a:pPr algn="ctr" eaLnBrk="1" hangingPunct="1"/>
            <a:r>
              <a:rPr lang="en-US" altLang="en-US" dirty="0" smtClean="0"/>
              <a:t>Resources</a:t>
            </a:r>
          </a:p>
        </p:txBody>
      </p:sp>
      <p:sp>
        <p:nvSpPr>
          <p:cNvPr id="26627" name="Content Placeholder 2"/>
          <p:cNvSpPr>
            <a:spLocks noGrp="1"/>
          </p:cNvSpPr>
          <p:nvPr>
            <p:ph idx="1"/>
          </p:nvPr>
        </p:nvSpPr>
        <p:spPr>
          <a:xfrm>
            <a:off x="381000" y="1676400"/>
            <a:ext cx="8229600" cy="4389438"/>
          </a:xfrm>
        </p:spPr>
        <p:txBody>
          <a:bodyPr/>
          <a:lstStyle/>
          <a:p>
            <a:pPr eaLnBrk="1" hangingPunct="1">
              <a:spcAft>
                <a:spcPts val="600"/>
              </a:spcAft>
            </a:pPr>
            <a:r>
              <a:rPr lang="en-US" altLang="en-US" sz="2400" dirty="0" smtClean="0"/>
              <a:t>MSLA assistance—Northeast Area Directors</a:t>
            </a:r>
          </a:p>
          <a:p>
            <a:pPr eaLnBrk="1" hangingPunct="1">
              <a:spcAft>
                <a:spcPts val="600"/>
              </a:spcAft>
            </a:pPr>
            <a:r>
              <a:rPr lang="en-US" altLang="en-US" sz="2400" dirty="0" smtClean="0"/>
              <a:t>Programs to emulate—can be provided through MSLA</a:t>
            </a:r>
          </a:p>
          <a:p>
            <a:pPr eaLnBrk="1" hangingPunct="1">
              <a:spcAft>
                <a:spcPts val="600"/>
              </a:spcAft>
            </a:pPr>
            <a:r>
              <a:rPr lang="en-US" altLang="en-US" sz="2400" dirty="0" smtClean="0"/>
              <a:t>Pending legislation—Senate bill </a:t>
            </a:r>
            <a:r>
              <a:rPr lang="en-US" altLang="en-US" sz="2400" dirty="0" smtClean="0">
                <a:ea typeface="Calibri" pitchFamily="34" charset="0"/>
                <a:cs typeface="Calibri" pitchFamily="34" charset="0"/>
              </a:rPr>
              <a:t>S1475 asks for a commission to evaluate the status of school library programs in Massachusetts public schools and make recommendations based on its findings</a:t>
            </a:r>
            <a:endParaRPr lang="en-US" altLang="en-US"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p:nvPr/>
        </p:nvSpPr>
        <p:spPr>
          <a:xfrm>
            <a:off x="990600" y="990600"/>
            <a:ext cx="7086600" cy="4343400"/>
          </a:xfrm>
          <a:prstGeom prst="rect">
            <a:avLst/>
          </a:prstGeom>
          <a:blipFill>
            <a:blip r:embed="rId3" cstate="print"/>
            <a:stretch>
              <a:fillRect/>
            </a:stretch>
          </a:blipFill>
          <a:ln>
            <a:noFill/>
          </a:ln>
        </p:spPr>
      </p:sp>
      <p:sp>
        <p:nvSpPr>
          <p:cNvPr id="24" name="Shape 24"/>
          <p:cNvSpPr txBox="1"/>
          <p:nvPr/>
        </p:nvSpPr>
        <p:spPr>
          <a:xfrm>
            <a:off x="2885675" y="1002125"/>
            <a:ext cx="3253799" cy="2770800"/>
          </a:xfrm>
          <a:prstGeom prst="rect">
            <a:avLst/>
          </a:prstGeom>
        </p:spPr>
        <p:txBody>
          <a:bodyPr lIns="91425" tIns="91425" rIns="91425" bIns="91425" anchor="t" anchorCtr="0">
            <a:noAutofit/>
          </a:bodyPr>
          <a:lstStyle/>
          <a:p>
            <a:pPr algn="ctr">
              <a:buNone/>
            </a:pPr>
            <a:endParaRPr lang="en" sz="4800" b="1" dirty="0">
              <a:solidFill>
                <a:srgbClr val="00FF00"/>
              </a:solidFill>
            </a:endParaRPr>
          </a:p>
        </p:txBody>
      </p:sp>
      <p:sp>
        <p:nvSpPr>
          <p:cNvPr id="4" name="Title 4"/>
          <p:cNvSpPr txBox="1">
            <a:spLocks/>
          </p:cNvSpPr>
          <p:nvPr/>
        </p:nvSpPr>
        <p:spPr bwMode="auto">
          <a:xfrm>
            <a:off x="304800" y="5867400"/>
            <a:ext cx="8382000" cy="838200"/>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18288" bIns="0" numCol="1" anchor="b" anchorCtr="0" compatLnSpc="1">
            <a:prstTxWarp prst="textNoShape">
              <a:avLst/>
            </a:prstTxWarp>
            <a:normAutofit fontScale="25000" lnSpcReduction="20000"/>
            <a:scene3d>
              <a:camera prst="orthographicFront"/>
              <a:lightRig rig="freezing" dir="t">
                <a:rot lat="0" lon="0" rev="5640000"/>
              </a:lightRig>
            </a:scene3d>
            <a:sp3d prstMaterial="flat">
              <a:bevelT w="38100" h="38100"/>
              <a:contourClr>
                <a:schemeClr val="tx2"/>
              </a:contourClr>
            </a:sp3d>
          </a:bodyPr>
          <a:lstStyle/>
          <a:p>
            <a:pPr algn="ctr" fontAlgn="auto">
              <a:lnSpc>
                <a:spcPct val="150000"/>
              </a:lnSpc>
              <a:spcBef>
                <a:spcPts val="0"/>
              </a:spcBef>
              <a:spcAft>
                <a:spcPts val="0"/>
              </a:spcAft>
              <a:defRPr/>
            </a:pPr>
            <a:r>
              <a:rPr kumimoji="0" lang="en-US" sz="4000" b="1" i="0" u="none" strike="noStrike" kern="1200" cap="none" spc="0" normalizeH="0" baseline="0" noProof="0" dirty="0" smtClean="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mj-lt"/>
                <a:ea typeface="+mj-ea"/>
                <a:cs typeface="+mj-cs"/>
              </a:rPr>
              <a:t/>
            </a:r>
            <a:br>
              <a:rPr kumimoji="0" lang="en-US" sz="4000" b="1" i="0" u="none" strike="noStrike" kern="1200" cap="none" spc="0" normalizeH="0" baseline="0" noProof="0" dirty="0" smtClean="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mj-lt"/>
                <a:ea typeface="+mj-ea"/>
                <a:cs typeface="+mj-cs"/>
              </a:rPr>
            </a:br>
            <a:r>
              <a:rPr kumimoji="0" lang="en-US" sz="4000" b="1" i="0" u="none" strike="noStrike" kern="1200" cap="none" spc="0" normalizeH="0" baseline="0" noProof="0" dirty="0" smtClean="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mj-lt"/>
                <a:ea typeface="+mj-ea"/>
                <a:cs typeface="+mj-cs"/>
              </a:rPr>
              <a:t/>
            </a:r>
            <a:br>
              <a:rPr kumimoji="0" lang="en-US" sz="4000" b="1" i="0" u="none" strike="noStrike" kern="1200" cap="none" spc="0" normalizeH="0" baseline="0" noProof="0" dirty="0" smtClean="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mj-lt"/>
                <a:ea typeface="+mj-ea"/>
                <a:cs typeface="+mj-cs"/>
              </a:rPr>
            </a:br>
            <a:r>
              <a:rPr kumimoji="0" lang="en-US" sz="3600" b="1" i="0" u="none" strike="noStrike" kern="1200" cap="none" spc="0" normalizeH="0" baseline="0" noProof="0" dirty="0" smtClean="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mj-lt"/>
                <a:ea typeface="+mj-ea"/>
                <a:cs typeface="+mj-cs"/>
              </a:rPr>
              <a:t> </a:t>
            </a:r>
            <a:br>
              <a:rPr kumimoji="0" lang="en-US" sz="3600" b="1" i="0" u="none" strike="noStrike" kern="1200" cap="none" spc="0" normalizeH="0" baseline="0" noProof="0" dirty="0" smtClean="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mj-lt"/>
                <a:ea typeface="+mj-ea"/>
                <a:cs typeface="+mj-cs"/>
              </a:rPr>
            </a:br>
            <a:r>
              <a:rPr kumimoji="0" lang="en-US" sz="3600" b="1" i="0" u="none" strike="noStrike" kern="1200" cap="none" spc="0" normalizeH="0" baseline="0" noProof="0" dirty="0" smtClean="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mj-lt"/>
                <a:ea typeface="+mj-ea"/>
                <a:cs typeface="+mj-cs"/>
              </a:rPr>
              <a:t/>
            </a:r>
            <a:br>
              <a:rPr kumimoji="0" lang="en-US" sz="3600" b="1" i="0" u="none" strike="noStrike" kern="1200" cap="none" spc="0" normalizeH="0" baseline="0" noProof="0" dirty="0" smtClean="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mj-lt"/>
                <a:ea typeface="+mj-ea"/>
                <a:cs typeface="+mj-cs"/>
              </a:rPr>
            </a:br>
            <a:r>
              <a:rPr lang="en-US" sz="16000" b="1" dirty="0" smtClean="0">
                <a:solidFill>
                  <a:srgbClr val="336699"/>
                </a:solidFill>
                <a:effectLst>
                  <a:outerShdw blurRad="38100" dist="38100" dir="2700000" algn="tl">
                    <a:srgbClr val="000000">
                      <a:alpha val="43137"/>
                    </a:srgbClr>
                  </a:outerShdw>
                </a:effectLst>
                <a:latin typeface="+mj-lt"/>
                <a:ea typeface="+mj-ea"/>
                <a:cs typeface="+mj-cs"/>
              </a:rPr>
              <a:t> IV. Success Story: </a:t>
            </a:r>
          </a:p>
          <a:p>
            <a:pPr algn="ctr" fontAlgn="auto">
              <a:lnSpc>
                <a:spcPct val="120000"/>
              </a:lnSpc>
              <a:spcBef>
                <a:spcPts val="0"/>
              </a:spcBef>
              <a:spcAft>
                <a:spcPts val="0"/>
              </a:spcAft>
              <a:defRPr/>
            </a:pPr>
            <a:r>
              <a:rPr lang="en" sz="16000" b="1" dirty="0" smtClean="0">
                <a:solidFill>
                  <a:srgbClr val="336699"/>
                </a:solidFill>
                <a:effectLst>
                  <a:outerShdw blurRad="38100" dist="38100" dir="2700000" algn="tl">
                    <a:srgbClr val="000000">
                      <a:alpha val="43137"/>
                    </a:srgbClr>
                  </a:outerShdw>
                </a:effectLst>
                <a:latin typeface="+mj-lt"/>
                <a:ea typeface="+mj-ea"/>
                <a:cs typeface="+mj-cs"/>
              </a:rPr>
              <a:t>Belmonte Learning Commons</a:t>
            </a:r>
            <a:r>
              <a:rPr lang="en-US" sz="16000" b="1" dirty="0" smtClean="0">
                <a:solidFill>
                  <a:srgbClr val="336699"/>
                </a:solidFill>
                <a:effectLst>
                  <a:outerShdw blurRad="38100" dist="38100" dir="2700000" algn="tl">
                    <a:srgbClr val="000000">
                      <a:alpha val="43137"/>
                    </a:srgbClr>
                  </a:outerShdw>
                </a:effectLst>
                <a:latin typeface="+mj-lt"/>
                <a:ea typeface="+mj-ea"/>
                <a:cs typeface="+mj-cs"/>
              </a:rPr>
              <a:t>  </a:t>
            </a:r>
            <a:endParaRPr lang="en-US" sz="16000" b="1" dirty="0">
              <a:solidFill>
                <a:srgbClr val="336699"/>
              </a:solidFill>
              <a:effectLst>
                <a:outerShdw blurRad="38100" dist="38100" dir="2700000" algn="tl">
                  <a:srgbClr val="000000">
                    <a:alpha val="43137"/>
                  </a:srgbClr>
                </a:outerShdw>
              </a:effectLst>
              <a:latin typeface="+mj-lt"/>
              <a:ea typeface="+mj-ea"/>
              <a:cs typeface="+mj-cs"/>
            </a:endParaRPr>
          </a:p>
        </p:txBody>
      </p:sp>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Shape 29"/>
          <p:cNvSpPr/>
          <p:nvPr/>
        </p:nvSpPr>
        <p:spPr>
          <a:xfrm>
            <a:off x="0" y="0"/>
            <a:ext cx="9144000" cy="68580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Shape 34"/>
          <p:cNvSpPr/>
          <p:nvPr/>
        </p:nvSpPr>
        <p:spPr>
          <a:xfrm>
            <a:off x="685800" y="0"/>
            <a:ext cx="7550975" cy="68580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p:nvPr/>
        </p:nvSpPr>
        <p:spPr>
          <a:xfrm>
            <a:off x="2362200" y="304800"/>
            <a:ext cx="4191000" cy="62484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Shape 44"/>
          <p:cNvSpPr/>
          <p:nvPr/>
        </p:nvSpPr>
        <p:spPr>
          <a:xfrm>
            <a:off x="1225427" y="0"/>
            <a:ext cx="6693143" cy="6857998"/>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C:\Users\Melissa\AppData\Local\Microsoft\Windows\Temporary Internet Files\Content.IE5\WR9NA24I\MP900442459[1].jpg"/>
          <p:cNvPicPr>
            <a:picLocks noChangeAspect="1" noChangeArrowheads="1"/>
          </p:cNvPicPr>
          <p:nvPr/>
        </p:nvPicPr>
        <p:blipFill>
          <a:blip r:embed="rId3" cstate="print"/>
          <a:srcRect/>
          <a:stretch>
            <a:fillRect/>
          </a:stretch>
        </p:blipFill>
        <p:spPr bwMode="auto">
          <a:xfrm>
            <a:off x="5562600" y="838200"/>
            <a:ext cx="2457450" cy="3352800"/>
          </a:xfrm>
          <a:prstGeom prst="rect">
            <a:avLst/>
          </a:prstGeom>
          <a:noFill/>
          <a:ln w="9525">
            <a:noFill/>
            <a:miter lim="800000"/>
            <a:headEnd/>
            <a:tailEnd/>
          </a:ln>
        </p:spPr>
      </p:pic>
      <p:sp>
        <p:nvSpPr>
          <p:cNvPr id="5" name="Title 4"/>
          <p:cNvSpPr>
            <a:spLocks noGrp="1"/>
          </p:cNvSpPr>
          <p:nvPr>
            <p:ph type="title"/>
          </p:nvPr>
        </p:nvSpPr>
        <p:spPr>
          <a:xfrm>
            <a:off x="304800" y="3581400"/>
            <a:ext cx="8382000" cy="31242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eaLnBrk="1" fontAlgn="auto" hangingPunct="1">
              <a:lnSpc>
                <a:spcPct val="150000"/>
              </a:lnSpc>
              <a:spcBef>
                <a:spcPts val="600"/>
              </a:spcBef>
              <a:spcAft>
                <a:spcPts val="0"/>
              </a:spcAft>
              <a:defRPr/>
            </a:pPr>
            <a:r>
              <a:rPr sz="4000" dirty="0" smtClean="0"/>
              <a:t/>
            </a:r>
            <a:br>
              <a:rPr sz="4000" dirty="0" smtClean="0"/>
            </a:br>
            <a:r>
              <a:rPr sz="4000" dirty="0" smtClean="0"/>
              <a:t/>
            </a:r>
            <a:br>
              <a:rPr sz="4000" dirty="0" smtClean="0"/>
            </a:br>
            <a:r>
              <a:rPr sz="4000" dirty="0" smtClean="0"/>
              <a:t> I. Parent Concerns with Current State:</a:t>
            </a:r>
            <a:br>
              <a:rPr sz="4000" dirty="0" smtClean="0"/>
            </a:br>
            <a:r>
              <a:rPr sz="3200" i="1" dirty="0" smtClean="0"/>
              <a:t>Staffing, Curriculum and Technology </a:t>
            </a:r>
            <a:r>
              <a:rPr sz="3200" dirty="0" smtClean="0"/>
              <a:t/>
            </a:r>
            <a:br>
              <a:rPr sz="3200" dirty="0" smtClean="0"/>
            </a:br>
            <a:endParaRPr sz="3200" dirty="0"/>
          </a:p>
        </p:txBody>
      </p:sp>
      <p:pic>
        <p:nvPicPr>
          <p:cNvPr id="6148" name="Picture 1" descr="C:\Users\Melissa\AppData\Local\Microsoft\Windows\Temporary Internet Files\Content.IE5\WR9NA24I\MP900409107[1].jpg"/>
          <p:cNvPicPr>
            <a:picLocks noChangeAspect="1" noChangeArrowheads="1"/>
          </p:cNvPicPr>
          <p:nvPr/>
        </p:nvPicPr>
        <p:blipFill>
          <a:blip r:embed="rId4" cstate="print"/>
          <a:srcRect/>
          <a:stretch>
            <a:fillRect/>
          </a:stretch>
        </p:blipFill>
        <p:spPr bwMode="auto">
          <a:xfrm>
            <a:off x="3124200" y="838200"/>
            <a:ext cx="2482850" cy="3352800"/>
          </a:xfrm>
          <a:prstGeom prst="rect">
            <a:avLst/>
          </a:prstGeom>
          <a:noFill/>
          <a:ln w="9525">
            <a:noFill/>
            <a:miter lim="800000"/>
            <a:headEnd/>
            <a:tailEnd/>
          </a:ln>
        </p:spPr>
      </p:pic>
      <p:pic>
        <p:nvPicPr>
          <p:cNvPr id="6149" name="Picture 7" descr="C:\Users\Melissa\AppData\Local\Microsoft\Windows\Temporary Internet Files\Content.IE5\GVGLQX1R\MP900431826[1].jpg"/>
          <p:cNvPicPr>
            <a:picLocks noChangeAspect="1" noChangeArrowheads="1"/>
          </p:cNvPicPr>
          <p:nvPr/>
        </p:nvPicPr>
        <p:blipFill>
          <a:blip r:embed="rId5" cstate="print"/>
          <a:srcRect/>
          <a:stretch>
            <a:fillRect/>
          </a:stretch>
        </p:blipFill>
        <p:spPr bwMode="auto">
          <a:xfrm>
            <a:off x="457200" y="838200"/>
            <a:ext cx="26670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Shape 49"/>
          <p:cNvSpPr/>
          <p:nvPr/>
        </p:nvSpPr>
        <p:spPr>
          <a:xfrm>
            <a:off x="0" y="0"/>
            <a:ext cx="9144000" cy="5638800"/>
          </a:xfrm>
          <a:prstGeom prst="rect">
            <a:avLst/>
          </a:prstGeom>
          <a:blipFill>
            <a:blip r:embed="rId3" cstate="print"/>
            <a:stretch>
              <a:fillRect/>
            </a:stretch>
          </a:blipFill>
          <a:ln>
            <a:noFill/>
          </a:ln>
        </p:spPr>
      </p:sp>
      <p:sp>
        <p:nvSpPr>
          <p:cNvPr id="50" name="Shape 50"/>
          <p:cNvSpPr txBox="1"/>
          <p:nvPr/>
        </p:nvSpPr>
        <p:spPr>
          <a:xfrm>
            <a:off x="228600" y="5870101"/>
            <a:ext cx="8700599" cy="987899"/>
          </a:xfrm>
          <a:prstGeom prst="rect">
            <a:avLst/>
          </a:prstGeom>
        </p:spPr>
        <p:txBody>
          <a:bodyPr lIns="91425" tIns="91425" rIns="91425" bIns="91425" anchor="t" anchorCtr="0">
            <a:noAutofit/>
          </a:bodyPr>
          <a:lstStyle/>
          <a:p>
            <a:pPr algn="ctr">
              <a:buNone/>
            </a:pPr>
            <a:r>
              <a:rPr lang="en" altLang="en-US" sz="2400" dirty="0">
                <a:latin typeface="+mn-lt"/>
                <a:cs typeface="+mn-cs"/>
              </a:rPr>
              <a:t>Belmonte went from being classified as an elementary school to a secondary school.</a:t>
            </a:r>
          </a:p>
        </p:txBody>
      </p:sp>
    </p:spTree>
  </p:cSld>
  <p:clrMapOvr>
    <a:masterClrMapping/>
  </p:clrMapOvr>
  <p:transition spd="slow">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p:nvPr/>
        </p:nvSpPr>
        <p:spPr>
          <a:xfrm>
            <a:off x="0" y="0"/>
            <a:ext cx="9144000" cy="5715000"/>
          </a:xfrm>
          <a:prstGeom prst="rect">
            <a:avLst/>
          </a:prstGeom>
          <a:blipFill>
            <a:blip r:embed="rId3" cstate="print"/>
            <a:stretch>
              <a:fillRect/>
            </a:stretch>
          </a:blipFill>
          <a:ln>
            <a:noFill/>
          </a:ln>
        </p:spPr>
      </p:sp>
      <p:sp>
        <p:nvSpPr>
          <p:cNvPr id="56" name="Shape 56"/>
          <p:cNvSpPr txBox="1"/>
          <p:nvPr/>
        </p:nvSpPr>
        <p:spPr>
          <a:xfrm>
            <a:off x="20475" y="5716750"/>
            <a:ext cx="9075000" cy="1141200"/>
          </a:xfrm>
          <a:prstGeom prst="rect">
            <a:avLst/>
          </a:prstGeom>
        </p:spPr>
        <p:txBody>
          <a:bodyPr lIns="91425" tIns="91425" rIns="91425" bIns="91425" anchor="t" anchorCtr="0">
            <a:noAutofit/>
          </a:bodyPr>
          <a:lstStyle/>
          <a:p>
            <a:pPr lvl="0" algn="ctr" rtl="0">
              <a:spcBef>
                <a:spcPts val="600"/>
              </a:spcBef>
              <a:buClr>
                <a:schemeClr val="dk1"/>
              </a:buClr>
              <a:buSzPct val="45833"/>
              <a:buFont typeface="Arial"/>
              <a:buNone/>
            </a:pPr>
            <a:r>
              <a:rPr lang="en" altLang="en-US" sz="2400" dirty="0" smtClean="0">
                <a:latin typeface="+mn-lt"/>
                <a:cs typeface="+mn-cs"/>
              </a:rPr>
              <a:t>MCAS scores went up.</a:t>
            </a:r>
          </a:p>
          <a:p>
            <a:pPr lvl="0" algn="ctr" rtl="0">
              <a:spcBef>
                <a:spcPts val="600"/>
              </a:spcBef>
              <a:buClr>
                <a:schemeClr val="dk1"/>
              </a:buClr>
              <a:buSzPct val="45833"/>
              <a:buFont typeface="Arial"/>
              <a:buNone/>
            </a:pPr>
            <a:r>
              <a:rPr lang="en" altLang="en-US" sz="2400" dirty="0" smtClean="0">
                <a:latin typeface="+mn-lt"/>
                <a:cs typeface="+mn-cs"/>
              </a:rPr>
              <a:t>We went from a level 3 to a level 2 school</a:t>
            </a:r>
            <a:r>
              <a:rPr lang="en" sz="2400" dirty="0">
                <a:latin typeface="+mn-lt"/>
                <a:cs typeface="+mn-cs"/>
              </a:rPr>
              <a:t>.</a:t>
            </a:r>
          </a:p>
        </p:txBody>
      </p:sp>
    </p:spTree>
  </p:cSld>
  <p:clrMapOvr>
    <a:masterClrMapping/>
  </p:clrMapOvr>
  <p:transition spd="slow">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p:nvPr/>
        </p:nvSpPr>
        <p:spPr>
          <a:xfrm>
            <a:off x="0" y="0"/>
            <a:ext cx="9144000" cy="68580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p:nvPr/>
        </p:nvSpPr>
        <p:spPr>
          <a:xfrm>
            <a:off x="0" y="0"/>
            <a:ext cx="9212899" cy="68580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p:nvPr/>
        </p:nvSpPr>
        <p:spPr>
          <a:xfrm>
            <a:off x="0" y="0"/>
            <a:ext cx="9144000" cy="68580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p:nvPr/>
        </p:nvSpPr>
        <p:spPr>
          <a:xfrm>
            <a:off x="2133600" y="304800"/>
            <a:ext cx="4648200" cy="63246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p:nvPr/>
        </p:nvSpPr>
        <p:spPr>
          <a:xfrm>
            <a:off x="0" y="0"/>
            <a:ext cx="9221974" cy="68580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p:nvPr/>
        </p:nvSpPr>
        <p:spPr>
          <a:xfrm>
            <a:off x="0" y="0"/>
            <a:ext cx="9144000" cy="5334000"/>
          </a:xfrm>
          <a:prstGeom prst="rect">
            <a:avLst/>
          </a:prstGeom>
          <a:blipFill>
            <a:blip r:embed="rId3" cstate="print"/>
            <a:stretch>
              <a:fillRect/>
            </a:stretch>
          </a:blipFill>
          <a:ln>
            <a:noFill/>
          </a:ln>
        </p:spPr>
      </p:sp>
      <p:sp>
        <p:nvSpPr>
          <p:cNvPr id="92" name="Shape 92"/>
          <p:cNvSpPr txBox="1"/>
          <p:nvPr/>
        </p:nvSpPr>
        <p:spPr>
          <a:xfrm>
            <a:off x="152400" y="5334000"/>
            <a:ext cx="8991600" cy="1524000"/>
          </a:xfrm>
          <a:prstGeom prst="rect">
            <a:avLst/>
          </a:prstGeom>
          <a:ln>
            <a:noFill/>
          </a:ln>
        </p:spPr>
        <p:txBody>
          <a:bodyPr lIns="91425" tIns="91425" rIns="91425" bIns="91425" anchor="t" anchorCtr="0">
            <a:noAutofit/>
          </a:bodyPr>
          <a:lstStyle/>
          <a:p>
            <a:pPr>
              <a:buNone/>
            </a:pPr>
            <a:r>
              <a:rPr lang="en" sz="2000" dirty="0" smtClean="0">
                <a:latin typeface="+mn-lt"/>
                <a:cs typeface="+mn-cs"/>
              </a:rPr>
              <a:t>Professional librarians know how to create critical thinkers, skillful researchers, savvy internet users and create lessons that have real world applications that are meaningful to the students and their community. They know how to connect kids with books and their collection development informs that connection.</a:t>
            </a:r>
          </a:p>
        </p:txBody>
      </p:sp>
    </p:spTree>
  </p:cSld>
  <p:clrMapOvr>
    <a:masterClrMapping/>
  </p:clrMapOvr>
  <p:transition spd="slow">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p:nvPr/>
        </p:nvSpPr>
        <p:spPr>
          <a:xfrm>
            <a:off x="304800" y="0"/>
            <a:ext cx="8839200" cy="68580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p:nvPr/>
        </p:nvSpPr>
        <p:spPr>
          <a:xfrm>
            <a:off x="0" y="0"/>
            <a:ext cx="9144000" cy="68580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457200"/>
            <a:ext cx="9144000" cy="1143000"/>
          </a:xfrm>
        </p:spPr>
        <p:txBody>
          <a:bodyPr/>
          <a:lstStyle/>
          <a:p>
            <a:pPr algn="ctr" eaLnBrk="1" hangingPunct="1"/>
            <a:r>
              <a:rPr lang="en-US" altLang="en-US" dirty="0" smtClean="0"/>
              <a:t>Staffing</a:t>
            </a:r>
          </a:p>
        </p:txBody>
      </p:sp>
      <p:sp>
        <p:nvSpPr>
          <p:cNvPr id="3" name="Content Placeholder 2"/>
          <p:cNvSpPr>
            <a:spLocks noGrp="1"/>
          </p:cNvSpPr>
          <p:nvPr>
            <p:ph idx="1"/>
          </p:nvPr>
        </p:nvSpPr>
        <p:spPr>
          <a:xfrm>
            <a:off x="457200" y="1828800"/>
            <a:ext cx="8229600" cy="4495800"/>
          </a:xfrm>
        </p:spPr>
        <p:txBody>
          <a:bodyPr>
            <a:normAutofit/>
          </a:bodyPr>
          <a:lstStyle/>
          <a:p>
            <a:pPr marL="514350" indent="-514350" eaLnBrk="1" fontAlgn="auto" hangingPunct="1">
              <a:spcAft>
                <a:spcPts val="600"/>
              </a:spcAft>
              <a:buClr>
                <a:schemeClr val="accent3"/>
              </a:buClr>
              <a:buFont typeface="+mj-lt"/>
              <a:buAutoNum type="arabicPeriod"/>
              <a:defRPr/>
            </a:pPr>
            <a:r>
              <a:rPr lang="en-US" dirty="0" smtClean="0"/>
              <a:t>The elementary </a:t>
            </a:r>
            <a:r>
              <a:rPr lang="en-US" dirty="0" smtClean="0"/>
              <a:t>schools have not had librarians since 2008 - the parent volunteer model </a:t>
            </a:r>
            <a:r>
              <a:rPr lang="en-US" dirty="0" smtClean="0"/>
              <a:t>is not optimal</a:t>
            </a:r>
          </a:p>
          <a:p>
            <a:pPr marL="514350" indent="-514350" eaLnBrk="1" fontAlgn="auto" hangingPunct="1">
              <a:spcAft>
                <a:spcPts val="600"/>
              </a:spcAft>
              <a:buClr>
                <a:schemeClr val="accent3"/>
              </a:buClr>
              <a:buFont typeface="+mj-lt"/>
              <a:buAutoNum type="arabicPeriod"/>
              <a:defRPr/>
            </a:pPr>
            <a:r>
              <a:rPr lang="en-US" dirty="0" smtClean="0"/>
              <a:t>With the loss of the middle and high school librarians, no library in the district has formal library staff </a:t>
            </a:r>
          </a:p>
          <a:p>
            <a:pPr marL="514350" indent="-514350" eaLnBrk="1" fontAlgn="auto" hangingPunct="1">
              <a:spcAft>
                <a:spcPts val="600"/>
              </a:spcAft>
              <a:buClr>
                <a:schemeClr val="accent3"/>
              </a:buClr>
              <a:buFont typeface="+mj-lt"/>
              <a:buAutoNum type="arabicPeriod"/>
              <a:defRPr/>
            </a:pPr>
            <a:r>
              <a:rPr lang="en-US" dirty="0" smtClean="0"/>
              <a:t>High ranking schools have library staffing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p:nvPr/>
        </p:nvSpPr>
        <p:spPr>
          <a:xfrm>
            <a:off x="457200" y="0"/>
            <a:ext cx="8229600" cy="5181600"/>
          </a:xfrm>
          <a:prstGeom prst="rect">
            <a:avLst/>
          </a:prstGeom>
          <a:blipFill>
            <a:blip r:embed="rId3" cstate="print"/>
            <a:stretch>
              <a:fillRect/>
            </a:stretch>
          </a:blipFill>
          <a:ln>
            <a:noFill/>
          </a:ln>
        </p:spPr>
      </p:sp>
      <p:sp>
        <p:nvSpPr>
          <p:cNvPr id="108" name="Shape 108"/>
          <p:cNvSpPr txBox="1"/>
          <p:nvPr/>
        </p:nvSpPr>
        <p:spPr>
          <a:xfrm>
            <a:off x="152400" y="5105400"/>
            <a:ext cx="9133800" cy="1752600"/>
          </a:xfrm>
          <a:prstGeom prst="rect">
            <a:avLst/>
          </a:prstGeom>
        </p:spPr>
        <p:txBody>
          <a:bodyPr lIns="91425" tIns="91425" rIns="91425" bIns="91425" anchor="t" anchorCtr="0">
            <a:noAutofit/>
          </a:bodyPr>
          <a:lstStyle/>
          <a:p>
            <a:pPr>
              <a:buNone/>
            </a:pPr>
            <a:r>
              <a:rPr lang="en" sz="2000" dirty="0">
                <a:latin typeface="+mn-lt"/>
                <a:cs typeface="+mn-cs"/>
              </a:rPr>
              <a:t>The professional is a teacher first--trained in pedagogy, child development, brain development and uses that information to select the right sources, books and digital materials. The LMS teaches transliteracy--literacy across the media such as visual, auditory, digital, media and information literacy. Lessons in savvy internet use are imbedded in all the online teaching we do.</a:t>
            </a:r>
          </a:p>
        </p:txBody>
      </p:sp>
    </p:spTree>
  </p:cSld>
  <p:clrMapOvr>
    <a:masterClrMapping/>
  </p:clrMapOvr>
  <p:transition spd="slow">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p:nvPr/>
        </p:nvSpPr>
        <p:spPr>
          <a:xfrm>
            <a:off x="0" y="0"/>
            <a:ext cx="9144000" cy="68580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p:nvPr/>
        </p:nvSpPr>
        <p:spPr>
          <a:xfrm>
            <a:off x="0" y="0"/>
            <a:ext cx="9144000" cy="6858000"/>
          </a:xfrm>
          <a:prstGeom prst="rect">
            <a:avLst/>
          </a:prstGeom>
          <a:blipFill>
            <a:blip r:embed="rId3" cstate="print"/>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533400"/>
            <a:ext cx="9144000" cy="1143000"/>
          </a:xfrm>
        </p:spPr>
        <p:txBody>
          <a:bodyPr/>
          <a:lstStyle/>
          <a:p>
            <a:pPr algn="ctr" eaLnBrk="1" hangingPunct="1"/>
            <a:r>
              <a:rPr lang="en-US" altLang="en-US" dirty="0" smtClean="0"/>
              <a:t>Thank You!</a:t>
            </a:r>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r>
              <a:rPr lang="en-US" sz="2400" dirty="0" smtClean="0"/>
              <a:t>Swampscott School Committee</a:t>
            </a:r>
          </a:p>
          <a:p>
            <a:pPr marL="274320" indent="-274320" eaLnBrk="1" fontAlgn="auto" hangingPunct="1">
              <a:spcAft>
                <a:spcPts val="0"/>
              </a:spcAft>
              <a:buClr>
                <a:schemeClr val="accent3"/>
              </a:buClr>
              <a:buFont typeface="Wingdings 2"/>
              <a:buChar char=""/>
              <a:defRPr/>
            </a:pPr>
            <a:r>
              <a:rPr lang="en-US" sz="2400" dirty="0" smtClean="0"/>
              <a:t>Massachusetts School Library Association (MSLA) </a:t>
            </a:r>
          </a:p>
          <a:p>
            <a:pPr marL="274320" indent="-274320" eaLnBrk="1" fontAlgn="auto" hangingPunct="1">
              <a:spcAft>
                <a:spcPts val="0"/>
              </a:spcAft>
              <a:buClr>
                <a:schemeClr val="accent3"/>
              </a:buClr>
              <a:buFont typeface="Wingdings 2"/>
              <a:buChar char=""/>
              <a:defRPr/>
            </a:pPr>
            <a:r>
              <a:rPr lang="en-US" sz="2400" dirty="0" smtClean="0"/>
              <a:t>Ms. Angelakis and Dr. Murphy</a:t>
            </a:r>
          </a:p>
          <a:p>
            <a:pPr marL="274320" indent="-274320" eaLnBrk="1" fontAlgn="auto" hangingPunct="1">
              <a:spcAft>
                <a:spcPts val="0"/>
              </a:spcAft>
              <a:buClr>
                <a:schemeClr val="accent3"/>
              </a:buClr>
              <a:buFont typeface="Wingdings 2"/>
              <a:buChar char=""/>
              <a:defRPr/>
            </a:pPr>
            <a:r>
              <a:rPr lang="en-US" sz="2400" dirty="0" smtClean="0"/>
              <a:t>School principals and Mr. Kaczynski </a:t>
            </a:r>
          </a:p>
          <a:p>
            <a:pPr marL="274320" indent="-274320" eaLnBrk="1" fontAlgn="auto" hangingPunct="1">
              <a:spcAft>
                <a:spcPts val="0"/>
              </a:spcAft>
              <a:buClr>
                <a:schemeClr val="accent3"/>
              </a:buClr>
              <a:buFont typeface="Wingdings 2"/>
              <a:buChar char=""/>
              <a:defRPr/>
            </a:pPr>
            <a:r>
              <a:rPr lang="en-US" sz="2400" dirty="0" smtClean="0"/>
              <a:t>Library volunteers</a:t>
            </a:r>
          </a:p>
          <a:p>
            <a:pPr marL="274320" indent="-274320" eaLnBrk="1" fontAlgn="auto" hangingPunct="1">
              <a:spcAft>
                <a:spcPts val="0"/>
              </a:spcAft>
              <a:buClr>
                <a:schemeClr val="accent3"/>
              </a:buClr>
              <a:buFont typeface="Wingdings 2"/>
              <a:buChar char=""/>
              <a:defRPr/>
            </a:pPr>
            <a:r>
              <a:rPr lang="en-US" sz="2400" dirty="0" smtClean="0"/>
              <a:t>PTA/Os and parents </a:t>
            </a:r>
            <a:r>
              <a:rPr lang="en-US" dirty="0" smtClean="0"/>
              <a:t>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533400"/>
            <a:ext cx="9144000" cy="1143000"/>
          </a:xfrm>
        </p:spPr>
        <p:txBody>
          <a:bodyPr/>
          <a:lstStyle/>
          <a:p>
            <a:pPr algn="ctr" eaLnBrk="1" hangingPunct="1"/>
            <a:r>
              <a:rPr lang="en-US" altLang="en-US" dirty="0" smtClean="0"/>
              <a:t>Questions?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457200" y="81755"/>
          <a:ext cx="8382000" cy="6700045"/>
        </p:xfrm>
        <a:graphic>
          <a:graphicData uri="http://schemas.openxmlformats.org/drawingml/2006/table">
            <a:tbl>
              <a:tblPr/>
              <a:tblGrid>
                <a:gridCol w="1371600"/>
                <a:gridCol w="762000"/>
                <a:gridCol w="762000"/>
                <a:gridCol w="838200"/>
                <a:gridCol w="1066800"/>
                <a:gridCol w="914400"/>
                <a:gridCol w="990600"/>
                <a:gridCol w="1676400"/>
              </a:tblGrid>
              <a:tr h="505084">
                <a:tc>
                  <a:txBody>
                    <a:bodyPr/>
                    <a:lstStyle/>
                    <a:p>
                      <a:pPr algn="l" fontAlgn="b"/>
                      <a:r>
                        <a:rPr lang="en-US" sz="1600" b="1" i="0" u="none" strike="noStrike" dirty="0">
                          <a:solidFill>
                            <a:srgbClr val="000000"/>
                          </a:solidFill>
                          <a:latin typeface="Calibri"/>
                        </a:rPr>
                        <a:t>Municipality (1)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1600" b="1" i="0" u="none" strike="noStrike" dirty="0">
                          <a:solidFill>
                            <a:srgbClr val="000000"/>
                          </a:solidFill>
                          <a:latin typeface="Calibri"/>
                        </a:rPr>
                        <a:t>Rank (1)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1600" b="1" i="0" u="none" strike="noStrike" dirty="0">
                          <a:solidFill>
                            <a:srgbClr val="000000"/>
                          </a:solidFill>
                          <a:latin typeface="Calibri"/>
                        </a:rPr>
                        <a:t>Enroll-ment (1)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1600" b="1" i="0" u="none" strike="noStrike" dirty="0">
                          <a:solidFill>
                            <a:srgbClr val="000000"/>
                          </a:solidFill>
                          <a:latin typeface="Calibri"/>
                        </a:rPr>
                        <a:t>Avg. Class Size (1)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1600" b="1" i="0" u="none" strike="noStrike" dirty="0" smtClean="0">
                          <a:solidFill>
                            <a:srgbClr val="000000"/>
                          </a:solidFill>
                          <a:latin typeface="Calibri"/>
                        </a:rPr>
                        <a:t>Student: </a:t>
                      </a:r>
                      <a:r>
                        <a:rPr lang="en-US" sz="1600" b="1" i="0" u="none" strike="noStrike" dirty="0">
                          <a:solidFill>
                            <a:srgbClr val="000000"/>
                          </a:solidFill>
                          <a:latin typeface="Calibri"/>
                        </a:rPr>
                        <a:t>Teacher </a:t>
                      </a:r>
                      <a:r>
                        <a:rPr lang="en-US" sz="1600" b="1" i="0" u="none" strike="noStrike" dirty="0" smtClean="0">
                          <a:solidFill>
                            <a:srgbClr val="000000"/>
                          </a:solidFill>
                          <a:latin typeface="Calibri"/>
                        </a:rPr>
                        <a:t>(1</a:t>
                      </a:r>
                      <a:r>
                        <a:rPr lang="en-US" sz="1600" b="1" i="0" u="none" strike="noStrike" dirty="0">
                          <a:solidFill>
                            <a:srgbClr val="000000"/>
                          </a:solidFill>
                          <a:latin typeface="Calibri"/>
                        </a:rPr>
                        <a:t>)</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1600" b="1" i="0" u="none" strike="noStrike" dirty="0">
                          <a:solidFill>
                            <a:srgbClr val="000000"/>
                          </a:solidFill>
                          <a:latin typeface="Calibri"/>
                        </a:rPr>
                        <a:t>HS Library staff (3)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1600" b="1" i="0" u="none" strike="noStrike" dirty="0">
                          <a:solidFill>
                            <a:srgbClr val="000000"/>
                          </a:solidFill>
                          <a:latin typeface="Calibri"/>
                        </a:rPr>
                        <a:t>MS Library staff  (3) </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1600" b="1" i="0" u="none" strike="noStrike" dirty="0" smtClean="0">
                          <a:solidFill>
                            <a:srgbClr val="000000"/>
                          </a:solidFill>
                          <a:latin typeface="Calibri"/>
                        </a:rPr>
                        <a:t>Elementary</a:t>
                      </a:r>
                      <a:r>
                        <a:rPr lang="en-US" sz="1600" b="1" i="0" u="none" strike="noStrike" baseline="0" dirty="0">
                          <a:solidFill>
                            <a:srgbClr val="000000"/>
                          </a:solidFill>
                          <a:latin typeface="Calibri"/>
                        </a:rPr>
                        <a:t> </a:t>
                      </a:r>
                      <a:r>
                        <a:rPr lang="en-US" sz="1600" b="1" i="0" u="none" strike="noStrike" dirty="0" smtClean="0">
                          <a:solidFill>
                            <a:srgbClr val="000000"/>
                          </a:solidFill>
                          <a:latin typeface="Calibri"/>
                        </a:rPr>
                        <a:t>Library </a:t>
                      </a:r>
                      <a:r>
                        <a:rPr lang="en-US" sz="1600" b="1" i="0" u="none" strike="noStrike" dirty="0">
                          <a:solidFill>
                            <a:srgbClr val="000000"/>
                          </a:solidFill>
                          <a:latin typeface="Calibri"/>
                        </a:rPr>
                        <a:t>staff </a:t>
                      </a:r>
                      <a:r>
                        <a:rPr lang="en-US" sz="1600" b="1" i="0" u="none" strike="noStrike" dirty="0" smtClean="0">
                          <a:solidFill>
                            <a:srgbClr val="000000"/>
                          </a:solidFill>
                          <a:latin typeface="Calibri"/>
                        </a:rPr>
                        <a:t>(</a:t>
                      </a:r>
                      <a:r>
                        <a:rPr lang="en-US" sz="1600" b="1" i="0" u="none" strike="noStrike" dirty="0">
                          <a:solidFill>
                            <a:srgbClr val="000000"/>
                          </a:solidFill>
                          <a:latin typeface="Calibri"/>
                        </a:rPr>
                        <a:t>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245990">
                <a:tc>
                  <a:txBody>
                    <a:bodyPr/>
                    <a:lstStyle/>
                    <a:p>
                      <a:pPr algn="l" fontAlgn="b"/>
                      <a:r>
                        <a:rPr lang="en-US" sz="1600" b="1" i="0" u="none" strike="noStrike" dirty="0">
                          <a:solidFill>
                            <a:srgbClr val="000000"/>
                          </a:solidFill>
                          <a:latin typeface="Calibri"/>
                        </a:rPr>
                        <a:t>Dover</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523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18.3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12.3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Sherborn</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405</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17.3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11.7</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Lexington</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6506</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19.3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12.1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(F,L</a:t>
                      </a:r>
                      <a:r>
                        <a:rPr lang="en-US" sz="1600" b="0" i="0" u="none" strike="noStrike" dirty="0">
                          <a:solidFill>
                            <a:srgbClr val="000000"/>
                          </a:solidFill>
                          <a:latin typeface="Calibri"/>
                        </a:rPr>
                        <a:t>)</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Boxborough</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5</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437</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19.7</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13.2</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NA</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NA</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Concord</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6</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2140</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17.1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12.8</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Lincoln</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7</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1241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16.2</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9.8</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NA</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Wayland</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9</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2717</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18</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14.2</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smtClean="0">
                          <a:solidFill>
                            <a:srgbClr val="000000"/>
                          </a:solidFill>
                          <a:latin typeface="Calibri"/>
                        </a:rPr>
                        <a:t>Wellesley</a:t>
                      </a:r>
                      <a:endParaRPr lang="en-US" sz="1600" b="1"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10</a:t>
                      </a:r>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mn-lt"/>
                        </a:rPr>
                        <a:t>4954</a:t>
                      </a:r>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mn-lt"/>
                        </a:rPr>
                        <a:t>17.4</a:t>
                      </a:r>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mn-lt"/>
                        </a:rPr>
                        <a:t>13.9</a:t>
                      </a:r>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Weston</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2374</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22.6</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11.9</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Harvard</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12</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1210</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19</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15.8</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Winchester</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13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4396</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19.8</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14.8</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5990">
                <a:tc>
                  <a:txBody>
                    <a:bodyPr/>
                    <a:lstStyle/>
                    <a:p>
                      <a:pPr algn="l" fontAlgn="b"/>
                      <a:r>
                        <a:rPr lang="en-US" sz="1600" b="1" i="0" u="none" strike="noStrike" dirty="0">
                          <a:solidFill>
                            <a:srgbClr val="000000"/>
                          </a:solidFill>
                          <a:latin typeface="Calibri"/>
                        </a:rPr>
                        <a:t>Sharon</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14</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3433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18.1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13.1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(F,L</a:t>
                      </a:r>
                      <a:r>
                        <a:rPr lang="en-US" sz="1600" b="0" i="0" u="none" strike="noStrike" dirty="0">
                          <a:solidFill>
                            <a:srgbClr val="000000"/>
                          </a:solidFill>
                          <a:latin typeface="Calibri"/>
                        </a:rPr>
                        <a:t>)</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smtClean="0">
                          <a:solidFill>
                            <a:srgbClr val="000000"/>
                          </a:solidFill>
                          <a:latin typeface="Calibri"/>
                        </a:rPr>
                        <a:t>Westborough</a:t>
                      </a:r>
                      <a:endParaRPr lang="en-US" sz="1600" b="1"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17</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3515</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16.4</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13.3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(F)</a:t>
                      </a:r>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591">
                <a:tc>
                  <a:txBody>
                    <a:bodyPr/>
                    <a:lstStyle/>
                    <a:p>
                      <a:pPr algn="l" fontAlgn="b"/>
                      <a:r>
                        <a:rPr lang="en-US" sz="1600" b="1" i="0" u="none" strike="noStrike" dirty="0">
                          <a:solidFill>
                            <a:srgbClr val="000000"/>
                          </a:solidFill>
                          <a:latin typeface="Calibri"/>
                        </a:rPr>
                        <a:t>Holliston</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18</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2820</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16.6</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13.3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Newton</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20</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12335</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19.3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15.4</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Westwood</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21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3167</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18.6</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15</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(F,L</a:t>
                      </a:r>
                      <a:r>
                        <a:rPr lang="en-US" sz="1600" b="0" i="0" u="none" strike="noStrike" dirty="0">
                          <a:solidFill>
                            <a:srgbClr val="000000"/>
                          </a:solidFill>
                          <a:latin typeface="Calibri"/>
                        </a:rPr>
                        <a:t>)</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5990">
                <a:tc>
                  <a:txBody>
                    <a:bodyPr/>
                    <a:lstStyle/>
                    <a:p>
                      <a:pPr algn="l" fontAlgn="b"/>
                      <a:r>
                        <a:rPr lang="en-US" sz="1600" b="1" i="0" u="none" strike="noStrike" dirty="0">
                          <a:solidFill>
                            <a:srgbClr val="000000"/>
                          </a:solidFill>
                          <a:latin typeface="Calibri"/>
                        </a:rPr>
                        <a:t>Belmont</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4065</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21.3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17.1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Yes(F,L</a:t>
                      </a:r>
                      <a:r>
                        <a:rPr lang="en-US" sz="1600" b="0" i="0" u="none" strike="noStrike" dirty="0">
                          <a:solidFill>
                            <a:srgbClr val="000000"/>
                          </a:solidFill>
                          <a:latin typeface="Calibri"/>
                        </a:rPr>
                        <a:t>)</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62795">
                <a:tc>
                  <a:txBody>
                    <a:bodyPr/>
                    <a:lstStyle/>
                    <a:p>
                      <a:pPr algn="l" fontAlgn="b"/>
                      <a:r>
                        <a:rPr lang="en-US" sz="1600" b="1" i="0" u="none" strike="noStrike" dirty="0" smtClean="0">
                          <a:solidFill>
                            <a:srgbClr val="000000"/>
                          </a:solidFill>
                          <a:latin typeface="Calibri"/>
                        </a:rPr>
                        <a:t>Cohasset</a:t>
                      </a:r>
                      <a:endParaRPr lang="en-US" sz="1600" b="1"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25</a:t>
                      </a:r>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mn-lt"/>
                        </a:rPr>
                        <a:t>1584</a:t>
                      </a:r>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mn-lt"/>
                        </a:rPr>
                        <a:t>20.6</a:t>
                      </a:r>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mn-lt"/>
                        </a:rPr>
                        <a:t>13.6</a:t>
                      </a:r>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62795">
                <a:tc>
                  <a:txBody>
                    <a:bodyPr/>
                    <a:lstStyle/>
                    <a:p>
                      <a:pPr algn="l" fontAlgn="b"/>
                      <a:r>
                        <a:rPr lang="en-US" sz="1600" b="1" i="0" u="none" strike="noStrike" dirty="0">
                          <a:solidFill>
                            <a:srgbClr val="000000"/>
                          </a:solidFill>
                          <a:latin typeface="Calibri"/>
                        </a:rPr>
                        <a:t>Hopkinton</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28</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3414</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19.9</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14.1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Bolton</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29</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767</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19</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15.5</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 </a:t>
                      </a:r>
                      <a:r>
                        <a:rPr lang="en-US" sz="1600" b="0" i="0" u="none" strike="noStrike" dirty="0" smtClean="0">
                          <a:solidFill>
                            <a:srgbClr val="000000"/>
                          </a:solidFill>
                          <a:latin typeface="Calibri"/>
                        </a:rPr>
                        <a:t>NA</a:t>
                      </a:r>
                      <a:endParaRPr lang="en-US" sz="1600" b="0"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smtClean="0">
                          <a:solidFill>
                            <a:srgbClr val="000000"/>
                          </a:solidFill>
                          <a:latin typeface="Calibri"/>
                        </a:rPr>
                        <a:t>Southborough</a:t>
                      </a:r>
                      <a:endParaRPr lang="en-US" sz="1600" b="1"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30</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1422</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18.7</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13.3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(L) </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Needham</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32</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5476</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19.3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15.4</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Hingham</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38</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4202</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19.9</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15.3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smtClean="0">
                          <a:solidFill>
                            <a:srgbClr val="000000"/>
                          </a:solidFill>
                          <a:latin typeface="Calibri"/>
                        </a:rPr>
                        <a:t>Northborough</a:t>
                      </a:r>
                      <a:endParaRPr lang="en-US" sz="1600" b="1" i="0" u="none" strike="noStrike" dirty="0">
                        <a:solidFill>
                          <a:srgbClr val="000000"/>
                        </a:solidFill>
                        <a:latin typeface="Calibri"/>
                      </a:endParaRP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39</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1893</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18.1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13.8</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5990">
                <a:tc>
                  <a:txBody>
                    <a:bodyPr/>
                    <a:lstStyle/>
                    <a:p>
                      <a:pPr algn="l" fontAlgn="b"/>
                      <a:r>
                        <a:rPr lang="en-US" sz="1600" b="1" i="0" u="none" strike="noStrike" dirty="0">
                          <a:solidFill>
                            <a:srgbClr val="000000"/>
                          </a:solidFill>
                          <a:latin typeface="Calibri"/>
                        </a:rPr>
                        <a:t>Littleton</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41</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1576</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20</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14.2</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smtClean="0">
                          <a:solidFill>
                            <a:srgbClr val="000000"/>
                          </a:solidFill>
                          <a:latin typeface="Calibri"/>
                        </a:rPr>
                        <a:t>Yes </a:t>
                      </a:r>
                      <a:r>
                        <a:rPr lang="en-US" sz="1600" b="0" i="0" u="none" strike="noStrike" dirty="0">
                          <a:solidFill>
                            <a:srgbClr val="000000"/>
                          </a:solidFill>
                          <a:latin typeface="Calibri"/>
                        </a:rPr>
                        <a:t>(F,L)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r>
                        <a:rPr lang="en-US" sz="1600" b="0" i="0" u="none" strike="noStrike" dirty="0" smtClean="0">
                          <a:solidFill>
                            <a:srgbClr val="000000"/>
                          </a:solidFill>
                          <a:latin typeface="Calibri"/>
                        </a:rPr>
                        <a:t>(</a:t>
                      </a:r>
                      <a:r>
                        <a:rPr lang="en-US" sz="1600" b="0" i="0" u="none" strike="noStrike" dirty="0">
                          <a:solidFill>
                            <a:srgbClr val="000000"/>
                          </a:solidFill>
                          <a:latin typeface="Calibri"/>
                        </a:rPr>
                        <a:t>L)</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latin typeface="Calibri"/>
                        </a:rPr>
                        <a:t>Yes </a:t>
                      </a:r>
                    </a:p>
                  </a:txBody>
                  <a:tcPr marL="2142" marR="2142" marT="21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457200"/>
            <a:ext cx="9144000" cy="1143000"/>
          </a:xfrm>
        </p:spPr>
        <p:txBody>
          <a:bodyPr/>
          <a:lstStyle/>
          <a:p>
            <a:pPr algn="ctr" eaLnBrk="1" hangingPunct="1"/>
            <a:r>
              <a:rPr lang="en-US" altLang="en-US" dirty="0" smtClean="0"/>
              <a:t>Staffing</a:t>
            </a:r>
          </a:p>
        </p:txBody>
      </p:sp>
      <p:sp>
        <p:nvSpPr>
          <p:cNvPr id="3" name="Content Placeholder 2"/>
          <p:cNvSpPr>
            <a:spLocks noGrp="1"/>
          </p:cNvSpPr>
          <p:nvPr>
            <p:ph idx="1"/>
          </p:nvPr>
        </p:nvSpPr>
        <p:spPr>
          <a:xfrm>
            <a:off x="457200" y="1828800"/>
            <a:ext cx="8229600" cy="4495800"/>
          </a:xfrm>
        </p:spPr>
        <p:txBody>
          <a:bodyPr>
            <a:normAutofit/>
          </a:bodyPr>
          <a:lstStyle/>
          <a:p>
            <a:pPr marL="514350" indent="-514350" eaLnBrk="1" fontAlgn="auto" hangingPunct="1">
              <a:spcAft>
                <a:spcPts val="600"/>
              </a:spcAft>
              <a:buClr>
                <a:schemeClr val="accent3"/>
              </a:buClr>
              <a:buFont typeface="+mj-lt"/>
              <a:buAutoNum type="arabicPeriod"/>
              <a:defRPr/>
            </a:pPr>
            <a:r>
              <a:rPr lang="en-US" sz="2400" dirty="0" smtClean="0"/>
              <a:t>The elementary schools have not had librarians since 2008 - the parent volunteer model is not optimal</a:t>
            </a:r>
          </a:p>
          <a:p>
            <a:pPr marL="514350" indent="-514350" eaLnBrk="1" fontAlgn="auto" hangingPunct="1">
              <a:spcAft>
                <a:spcPts val="600"/>
              </a:spcAft>
              <a:buClr>
                <a:schemeClr val="accent3"/>
              </a:buClr>
              <a:buFont typeface="+mj-lt"/>
              <a:buAutoNum type="arabicPeriod"/>
              <a:defRPr/>
            </a:pPr>
            <a:r>
              <a:rPr lang="en-US" sz="2400" dirty="0" smtClean="0"/>
              <a:t>With </a:t>
            </a:r>
            <a:r>
              <a:rPr lang="en-US" sz="2400" dirty="0" smtClean="0"/>
              <a:t>the loss of the middle and high school librarians, no library in the district has formal library staff </a:t>
            </a:r>
          </a:p>
          <a:p>
            <a:pPr marL="514350" indent="-514350" eaLnBrk="1" fontAlgn="auto" hangingPunct="1">
              <a:spcAft>
                <a:spcPts val="600"/>
              </a:spcAft>
              <a:buClr>
                <a:schemeClr val="accent3"/>
              </a:buClr>
              <a:buFont typeface="+mj-lt"/>
              <a:buAutoNum type="arabicPeriod"/>
              <a:defRPr/>
            </a:pPr>
            <a:r>
              <a:rPr lang="en-US" sz="2400" dirty="0" smtClean="0"/>
              <a:t>High ranking schools have library staffing</a:t>
            </a:r>
          </a:p>
          <a:p>
            <a:pPr marL="514350" indent="-514350" eaLnBrk="1" fontAlgn="auto" hangingPunct="1">
              <a:spcAft>
                <a:spcPts val="600"/>
              </a:spcAft>
              <a:buClr>
                <a:schemeClr val="accent3"/>
              </a:buClr>
              <a:buFont typeface="+mj-lt"/>
              <a:buAutoNum type="arabicPeriod"/>
              <a:defRPr/>
            </a:pPr>
            <a:r>
              <a:rPr lang="en-US" sz="2400" dirty="0" smtClean="0"/>
              <a:t>NEASC standards require a full-time librarian at the high school level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533400"/>
            <a:ext cx="9144000" cy="1066800"/>
          </a:xfrm>
        </p:spPr>
        <p:txBody>
          <a:bodyPr/>
          <a:lstStyle/>
          <a:p>
            <a:pPr algn="ctr" eaLnBrk="1" hangingPunct="1"/>
            <a:r>
              <a:rPr lang="en-US" altLang="en-US" sz="4000" dirty="0" smtClean="0"/>
              <a:t>Staffing: NEASC Standards</a:t>
            </a:r>
          </a:p>
        </p:txBody>
      </p:sp>
      <p:sp>
        <p:nvSpPr>
          <p:cNvPr id="3" name="Content Placeholder 2"/>
          <p:cNvSpPr>
            <a:spLocks noGrp="1"/>
          </p:cNvSpPr>
          <p:nvPr>
            <p:ph idx="1"/>
          </p:nvPr>
        </p:nvSpPr>
        <p:spPr>
          <a:xfrm>
            <a:off x="152400" y="1676400"/>
            <a:ext cx="8839200" cy="4495800"/>
          </a:xfrm>
        </p:spPr>
        <p:txBody>
          <a:bodyPr>
            <a:normAutofit fontScale="62500" lnSpcReduction="20000"/>
          </a:bodyPr>
          <a:lstStyle/>
          <a:p>
            <a:pPr marL="514350" indent="-514350" eaLnBrk="1" fontAlgn="auto" hangingPunct="1">
              <a:spcAft>
                <a:spcPts val="0"/>
              </a:spcAft>
              <a:buClr>
                <a:schemeClr val="accent2">
                  <a:lumMod val="75000"/>
                </a:schemeClr>
              </a:buClr>
              <a:buFont typeface="+mj-lt"/>
              <a:buAutoNum type="arabicPeriod" startAt="6"/>
              <a:defRPr/>
            </a:pPr>
            <a:r>
              <a:rPr lang="en-US" sz="3800" i="1" dirty="0" smtClean="0"/>
              <a:t>“Library/media services are integrated into curriculum and instructional practices and have an </a:t>
            </a:r>
            <a:r>
              <a:rPr lang="en-US" sz="3800" b="1" i="1" dirty="0" smtClean="0"/>
              <a:t>adequate number of certified/licensed personnel and support staff </a:t>
            </a:r>
            <a:r>
              <a:rPr lang="en-US" sz="3800" i="1" dirty="0" smtClean="0"/>
              <a:t>who:</a:t>
            </a:r>
          </a:p>
          <a:p>
            <a:pPr marL="514350" indent="-514350" eaLnBrk="1" fontAlgn="auto" hangingPunct="1">
              <a:spcAft>
                <a:spcPts val="0"/>
              </a:spcAft>
              <a:buClr>
                <a:schemeClr val="accent2">
                  <a:lumMod val="75000"/>
                </a:schemeClr>
              </a:buClr>
              <a:buFont typeface="Wingdings 2"/>
              <a:buNone/>
              <a:defRPr/>
            </a:pPr>
            <a:endParaRPr lang="en-US" sz="1200" i="1" dirty="0" smtClean="0"/>
          </a:p>
          <a:p>
            <a:pPr lvl="2" indent="-246888" eaLnBrk="1" fontAlgn="auto" hangingPunct="1">
              <a:spcAft>
                <a:spcPts val="0"/>
              </a:spcAft>
              <a:buClr>
                <a:schemeClr val="accent4">
                  <a:lumMod val="60000"/>
                  <a:lumOff val="40000"/>
                </a:schemeClr>
              </a:buClr>
              <a:buSzPct val="80000"/>
              <a:buFont typeface="Wingdings 2"/>
              <a:buChar char=""/>
              <a:defRPr/>
            </a:pPr>
            <a:r>
              <a:rPr lang="en-US" sz="3200" i="1" dirty="0" smtClean="0"/>
              <a:t>are actively engaged in the implementation of the school's curriculum</a:t>
            </a:r>
          </a:p>
          <a:p>
            <a:pPr lvl="2" indent="-246888" eaLnBrk="1" fontAlgn="auto" hangingPunct="1">
              <a:spcAft>
                <a:spcPts val="0"/>
              </a:spcAft>
              <a:buClr>
                <a:schemeClr val="accent4">
                  <a:lumMod val="60000"/>
                  <a:lumOff val="40000"/>
                </a:schemeClr>
              </a:buClr>
              <a:buSzPct val="80000"/>
              <a:buFont typeface="Wingdings 2"/>
              <a:buChar char=""/>
              <a:defRPr/>
            </a:pPr>
            <a:r>
              <a:rPr lang="en-US" sz="3200" i="1" dirty="0" smtClean="0"/>
              <a:t>provide a wide range of materials, technologies, and other information services in support of the school's curriculum</a:t>
            </a:r>
          </a:p>
          <a:p>
            <a:pPr lvl="2" indent="-246888" eaLnBrk="1" fontAlgn="auto" hangingPunct="1">
              <a:spcAft>
                <a:spcPts val="0"/>
              </a:spcAft>
              <a:buClr>
                <a:schemeClr val="accent4">
                  <a:lumMod val="60000"/>
                  <a:lumOff val="40000"/>
                </a:schemeClr>
              </a:buClr>
              <a:buSzPct val="80000"/>
              <a:buFont typeface="Wingdings 2"/>
              <a:buChar char=""/>
              <a:defRPr/>
            </a:pPr>
            <a:r>
              <a:rPr lang="en-US" sz="3200" i="1" dirty="0" smtClean="0"/>
              <a:t>ensure that the facility is available and staffed for students and teachers before, during, and after school</a:t>
            </a:r>
          </a:p>
          <a:p>
            <a:pPr lvl="2" indent="-246888" eaLnBrk="1" fontAlgn="auto" hangingPunct="1">
              <a:spcAft>
                <a:spcPts val="0"/>
              </a:spcAft>
              <a:buClr>
                <a:schemeClr val="accent4">
                  <a:lumMod val="60000"/>
                  <a:lumOff val="40000"/>
                </a:schemeClr>
              </a:buClr>
              <a:buSzPct val="80000"/>
              <a:buFont typeface="Wingdings 2"/>
              <a:buChar char=""/>
              <a:defRPr/>
            </a:pPr>
            <a:r>
              <a:rPr lang="en-US" sz="3200" i="1" dirty="0" smtClean="0"/>
              <a:t>are responsive to students' interests and needs in order to support independent learning</a:t>
            </a:r>
          </a:p>
          <a:p>
            <a:pPr lvl="2" indent="-246888" eaLnBrk="1" fontAlgn="auto" hangingPunct="1">
              <a:spcAft>
                <a:spcPts val="0"/>
              </a:spcAft>
              <a:buClr>
                <a:schemeClr val="accent4">
                  <a:lumMod val="60000"/>
                  <a:lumOff val="40000"/>
                </a:schemeClr>
              </a:buClr>
              <a:buSzPct val="80000"/>
              <a:buFont typeface="Wingdings 2"/>
              <a:buChar char=""/>
              <a:defRPr/>
            </a:pPr>
            <a:r>
              <a:rPr lang="en-US" sz="3200" i="1" dirty="0" smtClean="0"/>
              <a:t>conduct ongoing assessment using relevant data, including feedback from the school</a:t>
            </a:r>
          </a:p>
          <a:p>
            <a:pPr lvl="2" indent="-246888" eaLnBrk="1" fontAlgn="auto" hangingPunct="1">
              <a:spcAft>
                <a:spcPts val="0"/>
              </a:spcAft>
              <a:buClr>
                <a:schemeClr val="accent4">
                  <a:lumMod val="60000"/>
                  <a:lumOff val="40000"/>
                </a:schemeClr>
              </a:buClr>
              <a:buSzPct val="80000"/>
              <a:buFont typeface="Wingdings 2"/>
              <a:buChar char=""/>
              <a:defRPr/>
            </a:pPr>
            <a:r>
              <a:rPr lang="en-US" sz="3200" i="1" dirty="0" smtClean="0"/>
              <a:t>community, to improve services and ensure each student achieves the school’s 21st century learning expectations.”</a:t>
            </a:r>
          </a:p>
          <a:p>
            <a:pPr lvl="2" indent="-246888" eaLnBrk="1" fontAlgn="auto" hangingPunct="1">
              <a:spcAft>
                <a:spcPts val="0"/>
              </a:spcAft>
              <a:buClr>
                <a:schemeClr val="accent4">
                  <a:lumMod val="60000"/>
                  <a:lumOff val="40000"/>
                </a:schemeClr>
              </a:buClr>
              <a:buSzPct val="80000"/>
              <a:buFont typeface="Wingdings 2"/>
              <a:buNone/>
              <a:defRPr/>
            </a:pPr>
            <a:endParaRPr lang="en-US" sz="2000" dirty="0" smtClean="0"/>
          </a:p>
        </p:txBody>
      </p:sp>
      <p:sp>
        <p:nvSpPr>
          <p:cNvPr id="5" name="TextBox 4"/>
          <p:cNvSpPr txBox="1"/>
          <p:nvPr/>
        </p:nvSpPr>
        <p:spPr>
          <a:xfrm>
            <a:off x="-533400" y="5943600"/>
            <a:ext cx="9677400" cy="584200"/>
          </a:xfrm>
          <a:prstGeom prst="rect">
            <a:avLst/>
          </a:prstGeom>
          <a:noFill/>
        </p:spPr>
        <p:txBody>
          <a:bodyPr>
            <a:spAutoFit/>
          </a:bodyPr>
          <a:lstStyle/>
          <a:p>
            <a:pPr lvl="2" algn="r">
              <a:buClr>
                <a:schemeClr val="accent4">
                  <a:lumMod val="60000"/>
                  <a:lumOff val="40000"/>
                </a:schemeClr>
              </a:buClr>
              <a:defRPr/>
            </a:pPr>
            <a:r>
              <a:rPr lang="en-US" sz="1600" dirty="0"/>
              <a:t> - From New England Association of Schools and Colleges, Committee on Public Secondary Schools, Accreditation Standards:  Support Standard #6 School Resources for Learning, #6, page 8.</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457200"/>
            <a:ext cx="9144000" cy="1143000"/>
          </a:xfrm>
        </p:spPr>
        <p:txBody>
          <a:bodyPr/>
          <a:lstStyle/>
          <a:p>
            <a:pPr algn="ctr" eaLnBrk="1" hangingPunct="1"/>
            <a:r>
              <a:rPr lang="en-US" altLang="en-US" dirty="0" smtClean="0"/>
              <a:t>Staffing</a:t>
            </a:r>
          </a:p>
        </p:txBody>
      </p:sp>
      <p:sp>
        <p:nvSpPr>
          <p:cNvPr id="3" name="Content Placeholder 2"/>
          <p:cNvSpPr>
            <a:spLocks noGrp="1"/>
          </p:cNvSpPr>
          <p:nvPr>
            <p:ph idx="1"/>
          </p:nvPr>
        </p:nvSpPr>
        <p:spPr>
          <a:xfrm>
            <a:off x="457200" y="1828800"/>
            <a:ext cx="8229600" cy="4495800"/>
          </a:xfrm>
        </p:spPr>
        <p:txBody>
          <a:bodyPr>
            <a:normAutofit/>
          </a:bodyPr>
          <a:lstStyle/>
          <a:p>
            <a:pPr marL="514350" indent="-514350" eaLnBrk="1" fontAlgn="auto" hangingPunct="1">
              <a:spcAft>
                <a:spcPts val="600"/>
              </a:spcAft>
              <a:buClr>
                <a:schemeClr val="accent3"/>
              </a:buClr>
              <a:buFont typeface="+mj-lt"/>
              <a:buAutoNum type="arabicPeriod"/>
              <a:defRPr/>
            </a:pPr>
            <a:r>
              <a:rPr lang="en-US" dirty="0" smtClean="0"/>
              <a:t>The elementary schools have not had librarians since 2008 - the parent volunteer model is not optimal</a:t>
            </a:r>
          </a:p>
          <a:p>
            <a:pPr marL="514350" indent="-514350" eaLnBrk="1" fontAlgn="auto" hangingPunct="1">
              <a:spcAft>
                <a:spcPts val="600"/>
              </a:spcAft>
              <a:buClr>
                <a:schemeClr val="accent3"/>
              </a:buClr>
              <a:buFont typeface="+mj-lt"/>
              <a:buAutoNum type="arabicPeriod"/>
              <a:defRPr/>
            </a:pPr>
            <a:r>
              <a:rPr lang="en-US" dirty="0" smtClean="0"/>
              <a:t>With </a:t>
            </a:r>
            <a:r>
              <a:rPr lang="en-US" dirty="0" smtClean="0"/>
              <a:t>the loss of the middle and high school librarians, no library in the district has formal library staff </a:t>
            </a:r>
          </a:p>
          <a:p>
            <a:pPr marL="514350" indent="-514350" eaLnBrk="1" fontAlgn="auto" hangingPunct="1">
              <a:spcAft>
                <a:spcPts val="600"/>
              </a:spcAft>
              <a:buClr>
                <a:schemeClr val="accent3"/>
              </a:buClr>
              <a:buFont typeface="+mj-lt"/>
              <a:buAutoNum type="arabicPeriod"/>
              <a:defRPr/>
            </a:pPr>
            <a:r>
              <a:rPr lang="en-US" dirty="0" smtClean="0"/>
              <a:t>High ranking schools have library staffing</a:t>
            </a:r>
          </a:p>
          <a:p>
            <a:pPr marL="514350" indent="-514350" eaLnBrk="1" fontAlgn="auto" hangingPunct="1">
              <a:spcAft>
                <a:spcPts val="600"/>
              </a:spcAft>
              <a:buClr>
                <a:schemeClr val="accent3"/>
              </a:buClr>
              <a:buFont typeface="+mj-lt"/>
              <a:buAutoNum type="arabicPeriod"/>
              <a:defRPr/>
            </a:pPr>
            <a:r>
              <a:rPr lang="en-US" dirty="0" smtClean="0"/>
              <a:t>NEASC standards require a full-time librarian at the high school level </a:t>
            </a:r>
          </a:p>
          <a:p>
            <a:pPr marL="514350" indent="-514350" eaLnBrk="1" fontAlgn="auto" hangingPunct="1">
              <a:spcAft>
                <a:spcPts val="600"/>
              </a:spcAft>
              <a:buClr>
                <a:schemeClr val="accent3"/>
              </a:buClr>
              <a:buFont typeface="+mj-lt"/>
              <a:buAutoNum type="arabicPeriod"/>
              <a:defRPr/>
            </a:pPr>
            <a:r>
              <a:rPr lang="en-US" dirty="0" smtClean="0"/>
              <a:t>School committee policies call for librarians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linds(horizontal)">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685800"/>
            <a:ext cx="9144000" cy="1143000"/>
          </a:xfrm>
        </p:spPr>
        <p:txBody>
          <a:bodyPr/>
          <a:lstStyle/>
          <a:p>
            <a:pPr algn="ctr" eaLnBrk="1" hangingPunct="1"/>
            <a:r>
              <a:rPr lang="en-US" altLang="en-US" sz="4000" dirty="0" smtClean="0"/>
              <a:t>Staffing: School Committee </a:t>
            </a:r>
            <a:br>
              <a:rPr lang="en-US" altLang="en-US" sz="4000" dirty="0" smtClean="0"/>
            </a:br>
            <a:r>
              <a:rPr lang="en-US" altLang="en-US" sz="4000" dirty="0" smtClean="0"/>
              <a:t>Policy Manual</a:t>
            </a:r>
          </a:p>
        </p:txBody>
      </p:sp>
      <p:sp>
        <p:nvSpPr>
          <p:cNvPr id="3" name="Content Placeholder 2"/>
          <p:cNvSpPr>
            <a:spLocks noGrp="1"/>
          </p:cNvSpPr>
          <p:nvPr>
            <p:ph idx="1"/>
          </p:nvPr>
        </p:nvSpPr>
        <p:spPr>
          <a:xfrm>
            <a:off x="457200" y="1935163"/>
            <a:ext cx="8229600" cy="3627437"/>
          </a:xfrm>
        </p:spPr>
        <p:txBody>
          <a:bodyPr>
            <a:normAutofit fontScale="92500" lnSpcReduction="20000"/>
          </a:bodyPr>
          <a:lstStyle/>
          <a:p>
            <a:pPr marL="274320" indent="-274320" eaLnBrk="1" fontAlgn="auto" hangingPunct="1">
              <a:spcAft>
                <a:spcPts val="600"/>
              </a:spcAft>
              <a:buClr>
                <a:schemeClr val="accent3"/>
              </a:buClr>
              <a:buFont typeface="Wingdings 2"/>
              <a:buChar char=""/>
              <a:defRPr/>
            </a:pPr>
            <a:r>
              <a:rPr lang="en-US" i="1" dirty="0" smtClean="0"/>
              <a:t>“The primary objective of the library/media center is to </a:t>
            </a:r>
            <a:r>
              <a:rPr lang="en-US" b="1" i="1" dirty="0" smtClean="0"/>
              <a:t>implement its resources </a:t>
            </a:r>
            <a:r>
              <a:rPr lang="en-US" i="1" dirty="0" smtClean="0"/>
              <a:t>to enrich and support the educational program of the school.”</a:t>
            </a:r>
            <a:endParaRPr lang="en-US" dirty="0" smtClean="0"/>
          </a:p>
          <a:p>
            <a:pPr marL="274320" indent="-274320" eaLnBrk="1" fontAlgn="auto" hangingPunct="1">
              <a:spcAft>
                <a:spcPts val="600"/>
              </a:spcAft>
              <a:buClr>
                <a:schemeClr val="accent3"/>
              </a:buClr>
              <a:buFont typeface="Wingdings 2"/>
              <a:buChar char=""/>
              <a:defRPr/>
            </a:pPr>
            <a:r>
              <a:rPr lang="en-US" i="1" dirty="0" smtClean="0"/>
              <a:t>“</a:t>
            </a:r>
            <a:r>
              <a:rPr lang="en-US" b="1" i="1" dirty="0" smtClean="0"/>
              <a:t>The Librarian </a:t>
            </a:r>
            <a:r>
              <a:rPr lang="en-US" i="1" dirty="0" smtClean="0"/>
              <a:t>will recommend materials to be included in the school library.”</a:t>
            </a:r>
            <a:endParaRPr lang="en-US" dirty="0" smtClean="0"/>
          </a:p>
          <a:p>
            <a:pPr marL="274320" indent="-274320" eaLnBrk="1" fontAlgn="auto" hangingPunct="1">
              <a:spcAft>
                <a:spcPts val="600"/>
              </a:spcAft>
              <a:buClr>
                <a:schemeClr val="accent3"/>
              </a:buClr>
              <a:buFont typeface="Wingdings 2"/>
              <a:buChar char=""/>
              <a:defRPr/>
            </a:pPr>
            <a:r>
              <a:rPr lang="en-US" i="1" dirty="0" smtClean="0"/>
              <a:t>“The continuous review of integrated learning center (library) materials is necessary as a means of maintaining a useful and active collection. As new materials are selected and added, some older materials are withdrawn.  The responsibility of determining which materials are to be withdrawn rests with </a:t>
            </a:r>
            <a:r>
              <a:rPr lang="en-US" b="1" i="1" dirty="0" smtClean="0"/>
              <a:t>the professional staff</a:t>
            </a:r>
            <a:r>
              <a:rPr lang="en-US" i="1" dirty="0" smtClean="0"/>
              <a:t>.” </a:t>
            </a:r>
          </a:p>
        </p:txBody>
      </p:sp>
      <p:sp>
        <p:nvSpPr>
          <p:cNvPr id="10244" name="TextBox 3"/>
          <p:cNvSpPr txBox="1">
            <a:spLocks noChangeArrowheads="1"/>
          </p:cNvSpPr>
          <p:nvPr/>
        </p:nvSpPr>
        <p:spPr bwMode="auto">
          <a:xfrm>
            <a:off x="2819400" y="5867400"/>
            <a:ext cx="6172200" cy="584200"/>
          </a:xfrm>
          <a:prstGeom prst="rect">
            <a:avLst/>
          </a:prstGeom>
          <a:noFill/>
          <a:ln w="9525">
            <a:noFill/>
            <a:miter lim="800000"/>
            <a:headEnd/>
            <a:tailEnd/>
          </a:ln>
        </p:spPr>
        <p:txBody>
          <a:bodyPr>
            <a:spAutoFit/>
          </a:bodyPr>
          <a:lstStyle/>
          <a:p>
            <a:r>
              <a:rPr lang="en-US" altLang="en-US" sz="1600" dirty="0"/>
              <a:t>– School Committee Policy Manual, Section I. Instruction, Library Resources and Library Materials Selection and Adoption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4">
      <a:dk1>
        <a:sysClr val="windowText" lastClr="000000"/>
      </a:dk1>
      <a:lt1>
        <a:sysClr val="window" lastClr="FFFFFF"/>
      </a:lt1>
      <a:dk2>
        <a:srgbClr val="04617B"/>
      </a:dk2>
      <a:lt2>
        <a:srgbClr val="DBF5F9"/>
      </a:lt2>
      <a:accent1>
        <a:srgbClr val="0B5394"/>
      </a:accent1>
      <a:accent2>
        <a:srgbClr val="0F6FC6"/>
      </a:accent2>
      <a:accent3>
        <a:srgbClr val="0F6FC6"/>
      </a:accent3>
      <a:accent4>
        <a:srgbClr val="083E6F"/>
      </a:accent4>
      <a:accent5>
        <a:srgbClr val="7CBBF5"/>
      </a:accent5>
      <a:accent6>
        <a:srgbClr val="76D9E8"/>
      </a:accent6>
      <a:hlink>
        <a:srgbClr val="0B5394"/>
      </a:hlink>
      <a:folHlink>
        <a:srgbClr val="0B539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956</TotalTime>
  <Words>2489</Words>
  <Application>Microsoft Office PowerPoint</Application>
  <PresentationFormat>On-screen Show (4:3)</PresentationFormat>
  <Paragraphs>555</Paragraphs>
  <Slides>44</Slides>
  <Notes>41</Notes>
  <HiddenSlides>0</HiddenSlides>
  <MMClips>0</MMClips>
  <ScaleCrop>false</ScaleCrop>
  <HeadingPairs>
    <vt:vector size="4" baseType="variant">
      <vt:variant>
        <vt:lpstr>Theme</vt:lpstr>
      </vt:variant>
      <vt:variant>
        <vt:i4>3</vt:i4>
      </vt:variant>
      <vt:variant>
        <vt:lpstr>Slide Titles</vt:lpstr>
      </vt:variant>
      <vt:variant>
        <vt:i4>44</vt:i4>
      </vt:variant>
    </vt:vector>
  </HeadingPairs>
  <TitlesOfParts>
    <vt:vector size="47" baseType="lpstr">
      <vt:lpstr>Flow</vt:lpstr>
      <vt:lpstr>Office Theme</vt:lpstr>
      <vt:lpstr>1_Office Theme</vt:lpstr>
      <vt:lpstr>Swampscott  School Library Programs</vt:lpstr>
      <vt:lpstr>Topics</vt:lpstr>
      <vt:lpstr>   I. Parent Concerns with Current State: Staffing, Curriculum and Technology  </vt:lpstr>
      <vt:lpstr>Staffing</vt:lpstr>
      <vt:lpstr>Slide 5</vt:lpstr>
      <vt:lpstr>Staffing</vt:lpstr>
      <vt:lpstr>Staffing: NEASC Standards</vt:lpstr>
      <vt:lpstr>Staffing</vt:lpstr>
      <vt:lpstr>Staffing: School Committee  Policy Manual</vt:lpstr>
      <vt:lpstr>Staffing</vt:lpstr>
      <vt:lpstr>Curriculum</vt:lpstr>
      <vt:lpstr>Technology</vt:lpstr>
      <vt:lpstr>Slide 13</vt:lpstr>
      <vt:lpstr>Staffing, Curriculum, AND Technology </vt:lpstr>
      <vt:lpstr>      II. Components of a Strong School  Library Program</vt:lpstr>
      <vt:lpstr>The Role of the School Librarian </vt:lpstr>
      <vt:lpstr>Types of Staffing</vt:lpstr>
      <vt:lpstr>Does it Matter?   </vt:lpstr>
      <vt:lpstr>Common Core and PARCC</vt:lpstr>
      <vt:lpstr>Components of a School Library</vt:lpstr>
      <vt:lpstr>Slide 21</vt:lpstr>
      <vt:lpstr>        III. Steps to Building a Strong School Library Program</vt:lpstr>
      <vt:lpstr>Building a Library Program</vt:lpstr>
      <vt:lpstr>Resources</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Thank You!</vt:lpstr>
      <vt:lpstr>Questions?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does a school librarian do?</dc:title>
  <dc:creator>JudiParadis</dc:creator>
  <cp:lastModifiedBy>Melissa DeFilippi</cp:lastModifiedBy>
  <cp:revision>147</cp:revision>
  <dcterms:created xsi:type="dcterms:W3CDTF">2013-10-07T00:49:21Z</dcterms:created>
  <dcterms:modified xsi:type="dcterms:W3CDTF">2013-10-20T20:33:13Z</dcterms:modified>
</cp:coreProperties>
</file>